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9" d="100"/>
          <a:sy n="79"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9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41415" y="854631"/>
            <a:ext cx="7461171" cy="2404110"/>
          </a:xfrm>
          <a:prstGeom prst="rect">
            <a:avLst/>
          </a:prstGeom>
          <a:noFill/>
          <a:ln/>
        </p:spPr>
        <p:txBody>
          <a:bodyPr wrap="square" rtlCol="0" anchor="t"/>
          <a:lstStyle/>
          <a:p>
            <a:pPr marL="0" indent="0">
              <a:lnSpc>
                <a:spcPts val="4733"/>
              </a:lnSpc>
              <a:buNone/>
            </a:pPr>
            <a:r>
              <a:rPr lang="en-US" sz="3786" b="1" dirty="0">
                <a:solidFill>
                  <a:srgbClr val="484237"/>
                </a:solidFill>
                <a:latin typeface="Gelasio" pitchFamily="34" charset="0"/>
                <a:ea typeface="Gelasio" pitchFamily="34" charset="-122"/>
                <a:cs typeface="Gelasio" pitchFamily="34" charset="-120"/>
              </a:rPr>
              <a:t>NYSCIRS: Empowering Education Through Collaboration</a:t>
            </a:r>
            <a:endParaRPr lang="en-US" sz="3786" dirty="0"/>
          </a:p>
        </p:txBody>
      </p:sp>
      <p:sp>
        <p:nvSpPr>
          <p:cNvPr id="6" name="Text 3"/>
          <p:cNvSpPr/>
          <p:nvPr/>
        </p:nvSpPr>
        <p:spPr>
          <a:xfrm>
            <a:off x="841415" y="3529132"/>
            <a:ext cx="7461171" cy="3845719"/>
          </a:xfrm>
          <a:prstGeom prst="rect">
            <a:avLst/>
          </a:prstGeom>
          <a:noFill/>
          <a:ln/>
        </p:spPr>
        <p:txBody>
          <a:bodyPr wrap="square" rtlCol="0" anchor="t"/>
          <a:lstStyle/>
          <a:p>
            <a:pPr marL="0" indent="0">
              <a:lnSpc>
                <a:spcPts val="3029"/>
              </a:lnSpc>
              <a:buNone/>
            </a:pPr>
            <a:r>
              <a:rPr lang="en-US" sz="1893" dirty="0">
                <a:solidFill>
                  <a:srgbClr val="746558"/>
                </a:solidFill>
                <a:latin typeface="Gelasio" pitchFamily="34" charset="0"/>
                <a:ea typeface="Gelasio" pitchFamily="34" charset="-122"/>
                <a:cs typeface="Gelasio" pitchFamily="34" charset="-120"/>
              </a:rPr>
              <a:t>The New York State Catholic School Title Funds Consortium, led by the New York State Coalition for Independent and Religious Schools (NYSCIRS), offers a powerful opportunity for Catholic schools across the state to pool resources and access services more efficiently. This innovative approach, supported by regulations from the US Department of Education and NYSED, allows nonpublic schools to direct local public school districts to purchase services from a common provider. In this comprehensive guide, we'll explore the key aspects of this consortium and the numerous advantages it presents to Catholic schools throughout New York State.</a:t>
            </a:r>
            <a:endParaRPr lang="en-US" sz="189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641628"/>
            <a:ext cx="7934325" cy="1080135"/>
          </a:xfrm>
          <a:prstGeom prst="rect">
            <a:avLst/>
          </a:prstGeom>
          <a:noFill/>
          <a:ln/>
        </p:spPr>
        <p:txBody>
          <a:bodyPr wrap="square" rtlCol="0" anchor="t"/>
          <a:lstStyle/>
          <a:p>
            <a:pPr marL="0" indent="0">
              <a:lnSpc>
                <a:spcPts val="4253"/>
              </a:lnSpc>
              <a:buNone/>
            </a:pPr>
            <a:r>
              <a:rPr lang="en-US" sz="3402" b="1" dirty="0">
                <a:solidFill>
                  <a:srgbClr val="484237"/>
                </a:solidFill>
                <a:latin typeface="Gelasio" pitchFamily="34" charset="0"/>
                <a:ea typeface="Gelasio" pitchFamily="34" charset="-122"/>
                <a:cs typeface="Gelasio" pitchFamily="34" charset="-120"/>
              </a:rPr>
              <a:t>Understanding the Consortium Model</a:t>
            </a:r>
            <a:endParaRPr lang="en-US" sz="3402" dirty="0"/>
          </a:p>
        </p:txBody>
      </p:sp>
      <p:sp>
        <p:nvSpPr>
          <p:cNvPr id="6" name="Shape 3"/>
          <p:cNvSpPr/>
          <p:nvPr/>
        </p:nvSpPr>
        <p:spPr>
          <a:xfrm>
            <a:off x="604837" y="1980962"/>
            <a:ext cx="7934325" cy="1272183"/>
          </a:xfrm>
          <a:prstGeom prst="roundRect">
            <a:avLst>
              <a:gd name="adj" fmla="val 2038"/>
            </a:avLst>
          </a:prstGeom>
          <a:solidFill>
            <a:srgbClr val="EEE8DD"/>
          </a:solidFill>
          <a:ln/>
        </p:spPr>
        <p:txBody>
          <a:bodyPr/>
          <a:lstStyle/>
          <a:p>
            <a:endParaRPr lang="en-US"/>
          </a:p>
        </p:txBody>
      </p:sp>
      <p:sp>
        <p:nvSpPr>
          <p:cNvPr id="7" name="Text 4"/>
          <p:cNvSpPr/>
          <p:nvPr/>
        </p:nvSpPr>
        <p:spPr>
          <a:xfrm>
            <a:off x="777597" y="2153722"/>
            <a:ext cx="2160270"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Definition</a:t>
            </a:r>
            <a:endParaRPr lang="en-US" sz="1701" dirty="0"/>
          </a:p>
        </p:txBody>
      </p:sp>
      <p:sp>
        <p:nvSpPr>
          <p:cNvPr id="8" name="Text 5"/>
          <p:cNvSpPr/>
          <p:nvPr/>
        </p:nvSpPr>
        <p:spPr>
          <a:xfrm>
            <a:off x="777597" y="2527221"/>
            <a:ext cx="758880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A consortium in this context refers to a group of Catholic schools within a Diocese that collectively use the same service provider for educational resources and support.</a:t>
            </a:r>
            <a:endParaRPr lang="en-US" sz="1361" dirty="0"/>
          </a:p>
        </p:txBody>
      </p:sp>
      <p:sp>
        <p:nvSpPr>
          <p:cNvPr id="9" name="Shape 6"/>
          <p:cNvSpPr/>
          <p:nvPr/>
        </p:nvSpPr>
        <p:spPr>
          <a:xfrm>
            <a:off x="604837" y="3425904"/>
            <a:ext cx="7934325" cy="1272183"/>
          </a:xfrm>
          <a:prstGeom prst="roundRect">
            <a:avLst>
              <a:gd name="adj" fmla="val 2038"/>
            </a:avLst>
          </a:prstGeom>
          <a:solidFill>
            <a:srgbClr val="EEE8DD"/>
          </a:solidFill>
          <a:ln/>
        </p:spPr>
        <p:txBody>
          <a:bodyPr/>
          <a:lstStyle/>
          <a:p>
            <a:endParaRPr lang="en-US"/>
          </a:p>
        </p:txBody>
      </p:sp>
      <p:sp>
        <p:nvSpPr>
          <p:cNvPr id="10" name="Text 7"/>
          <p:cNvSpPr/>
          <p:nvPr/>
        </p:nvSpPr>
        <p:spPr>
          <a:xfrm>
            <a:off x="777597" y="3598664"/>
            <a:ext cx="2160270"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Structure</a:t>
            </a:r>
            <a:endParaRPr lang="en-US" sz="1701" dirty="0"/>
          </a:p>
        </p:txBody>
      </p:sp>
      <p:sp>
        <p:nvSpPr>
          <p:cNvPr id="11" name="Text 8"/>
          <p:cNvSpPr/>
          <p:nvPr/>
        </p:nvSpPr>
        <p:spPr>
          <a:xfrm>
            <a:off x="777597" y="3972163"/>
            <a:ext cx="758880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The consortium is led by NYSCIRS, which acts as an intermediary between Catholic schools and public school districts, managing funds and coordinating services.</a:t>
            </a:r>
            <a:endParaRPr lang="en-US" sz="1361" dirty="0"/>
          </a:p>
        </p:txBody>
      </p:sp>
      <p:sp>
        <p:nvSpPr>
          <p:cNvPr id="12" name="Shape 9"/>
          <p:cNvSpPr/>
          <p:nvPr/>
        </p:nvSpPr>
        <p:spPr>
          <a:xfrm>
            <a:off x="604837" y="4870847"/>
            <a:ext cx="7934325" cy="1272183"/>
          </a:xfrm>
          <a:prstGeom prst="roundRect">
            <a:avLst>
              <a:gd name="adj" fmla="val 2038"/>
            </a:avLst>
          </a:prstGeom>
          <a:solidFill>
            <a:srgbClr val="EEE8DD"/>
          </a:solidFill>
          <a:ln/>
        </p:spPr>
        <p:txBody>
          <a:bodyPr/>
          <a:lstStyle/>
          <a:p>
            <a:endParaRPr lang="en-US"/>
          </a:p>
        </p:txBody>
      </p:sp>
      <p:sp>
        <p:nvSpPr>
          <p:cNvPr id="13" name="Text 10"/>
          <p:cNvSpPr/>
          <p:nvPr/>
        </p:nvSpPr>
        <p:spPr>
          <a:xfrm>
            <a:off x="777597" y="5043607"/>
            <a:ext cx="2160270"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Participation</a:t>
            </a:r>
            <a:endParaRPr lang="en-US" sz="1701" dirty="0"/>
          </a:p>
        </p:txBody>
      </p:sp>
      <p:sp>
        <p:nvSpPr>
          <p:cNvPr id="14" name="Text 11"/>
          <p:cNvSpPr/>
          <p:nvPr/>
        </p:nvSpPr>
        <p:spPr>
          <a:xfrm>
            <a:off x="777597" y="5417106"/>
            <a:ext cx="758880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Catholic schools  join the consortium, allowing them to benefit from shared resources and streamlined processes for accessing educational services.</a:t>
            </a:r>
            <a:endParaRPr lang="en-US" sz="1361" dirty="0"/>
          </a:p>
        </p:txBody>
      </p:sp>
      <p:sp>
        <p:nvSpPr>
          <p:cNvPr id="15" name="Shape 12"/>
          <p:cNvSpPr/>
          <p:nvPr/>
        </p:nvSpPr>
        <p:spPr>
          <a:xfrm>
            <a:off x="604837" y="6315789"/>
            <a:ext cx="7934325" cy="1272183"/>
          </a:xfrm>
          <a:prstGeom prst="roundRect">
            <a:avLst>
              <a:gd name="adj" fmla="val 2038"/>
            </a:avLst>
          </a:prstGeom>
          <a:solidFill>
            <a:srgbClr val="EEE8DD"/>
          </a:solidFill>
          <a:ln/>
        </p:spPr>
        <p:txBody>
          <a:bodyPr/>
          <a:lstStyle/>
          <a:p>
            <a:endParaRPr lang="en-US"/>
          </a:p>
        </p:txBody>
      </p:sp>
      <p:sp>
        <p:nvSpPr>
          <p:cNvPr id="16" name="Text 13"/>
          <p:cNvSpPr/>
          <p:nvPr/>
        </p:nvSpPr>
        <p:spPr>
          <a:xfrm>
            <a:off x="777597" y="6488549"/>
            <a:ext cx="2160270"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Oversight</a:t>
            </a:r>
            <a:endParaRPr lang="en-US" sz="1701" dirty="0"/>
          </a:p>
        </p:txBody>
      </p:sp>
      <p:sp>
        <p:nvSpPr>
          <p:cNvPr id="17" name="Text 14"/>
          <p:cNvSpPr/>
          <p:nvPr/>
        </p:nvSpPr>
        <p:spPr>
          <a:xfrm>
            <a:off x="777597" y="6862048"/>
            <a:ext cx="758880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While NYSCIRS manages the consortium, individual schools and diocese maintain control over how their allocated funds are spent, ensuring autonomy in decision-making.</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sp>
        <p:nvSpPr>
          <p:cNvPr id="4" name="Text 2"/>
          <p:cNvSpPr/>
          <p:nvPr/>
        </p:nvSpPr>
        <p:spPr>
          <a:xfrm>
            <a:off x="2397919" y="496610"/>
            <a:ext cx="9834562" cy="1125141"/>
          </a:xfrm>
          <a:prstGeom prst="rect">
            <a:avLst/>
          </a:prstGeom>
          <a:noFill/>
          <a:ln/>
        </p:spPr>
        <p:txBody>
          <a:bodyPr wrap="square" rtlCol="0" anchor="t"/>
          <a:lstStyle/>
          <a:p>
            <a:pPr marL="0" indent="0">
              <a:lnSpc>
                <a:spcPts val="4430"/>
              </a:lnSpc>
              <a:buNone/>
            </a:pPr>
            <a:r>
              <a:rPr lang="en-US" sz="3544" b="1" dirty="0">
                <a:solidFill>
                  <a:srgbClr val="484237"/>
                </a:solidFill>
                <a:latin typeface="Gelasio" pitchFamily="34" charset="0"/>
                <a:ea typeface="Gelasio" pitchFamily="34" charset="-122"/>
                <a:cs typeface="Gelasio" pitchFamily="34" charset="-120"/>
              </a:rPr>
              <a:t>Financial Management and Resource Allocation</a:t>
            </a:r>
            <a:endParaRPr lang="en-US" sz="3544" dirty="0"/>
          </a:p>
        </p:txBody>
      </p:sp>
      <p:sp>
        <p:nvSpPr>
          <p:cNvPr id="5" name="Shape 3"/>
          <p:cNvSpPr/>
          <p:nvPr/>
        </p:nvSpPr>
        <p:spPr>
          <a:xfrm>
            <a:off x="2656522" y="1891784"/>
            <a:ext cx="22860" cy="5841206"/>
          </a:xfrm>
          <a:prstGeom prst="roundRect">
            <a:avLst>
              <a:gd name="adj" fmla="val 118136"/>
            </a:avLst>
          </a:prstGeom>
          <a:solidFill>
            <a:srgbClr val="D4CEC3"/>
          </a:solidFill>
          <a:ln/>
        </p:spPr>
        <p:txBody>
          <a:bodyPr/>
          <a:lstStyle/>
          <a:p>
            <a:endParaRPr lang="en-US"/>
          </a:p>
        </p:txBody>
      </p:sp>
      <p:sp>
        <p:nvSpPr>
          <p:cNvPr id="6" name="Shape 4"/>
          <p:cNvSpPr/>
          <p:nvPr/>
        </p:nvSpPr>
        <p:spPr>
          <a:xfrm>
            <a:off x="2847618" y="2285405"/>
            <a:ext cx="630079" cy="22860"/>
          </a:xfrm>
          <a:prstGeom prst="roundRect">
            <a:avLst>
              <a:gd name="adj" fmla="val 118136"/>
            </a:avLst>
          </a:prstGeom>
          <a:solidFill>
            <a:srgbClr val="D4CEC3"/>
          </a:solidFill>
          <a:ln/>
        </p:spPr>
        <p:txBody>
          <a:bodyPr/>
          <a:lstStyle/>
          <a:p>
            <a:endParaRPr lang="en-US"/>
          </a:p>
        </p:txBody>
      </p:sp>
      <p:sp>
        <p:nvSpPr>
          <p:cNvPr id="7" name="Shape 5"/>
          <p:cNvSpPr/>
          <p:nvPr/>
        </p:nvSpPr>
        <p:spPr>
          <a:xfrm>
            <a:off x="2465427" y="2094309"/>
            <a:ext cx="405051" cy="405051"/>
          </a:xfrm>
          <a:prstGeom prst="roundRect">
            <a:avLst>
              <a:gd name="adj" fmla="val 6667"/>
            </a:avLst>
          </a:prstGeom>
          <a:solidFill>
            <a:srgbClr val="EEE8DD"/>
          </a:solidFill>
          <a:ln/>
        </p:spPr>
        <p:txBody>
          <a:bodyPr/>
          <a:lstStyle/>
          <a:p>
            <a:endParaRPr lang="en-US"/>
          </a:p>
        </p:txBody>
      </p:sp>
      <p:sp>
        <p:nvSpPr>
          <p:cNvPr id="8" name="Text 6"/>
          <p:cNvSpPr/>
          <p:nvPr/>
        </p:nvSpPr>
        <p:spPr>
          <a:xfrm>
            <a:off x="2604254" y="2161818"/>
            <a:ext cx="127397" cy="270034"/>
          </a:xfrm>
          <a:prstGeom prst="rect">
            <a:avLst/>
          </a:prstGeom>
          <a:noFill/>
          <a:ln/>
        </p:spPr>
        <p:txBody>
          <a:bodyPr wrap="none" rtlCol="0" anchor="t"/>
          <a:lstStyle/>
          <a:p>
            <a:pPr marL="0" indent="0" algn="ctr">
              <a:lnSpc>
                <a:spcPts val="2126"/>
              </a:lnSpc>
              <a:buNone/>
            </a:pPr>
            <a:r>
              <a:rPr lang="en-US" sz="2126" b="1" dirty="0">
                <a:solidFill>
                  <a:srgbClr val="746558"/>
                </a:solidFill>
                <a:latin typeface="Gelasio" pitchFamily="34" charset="0"/>
                <a:ea typeface="Gelasio" pitchFamily="34" charset="-122"/>
                <a:cs typeface="Gelasio" pitchFamily="34" charset="-120"/>
              </a:rPr>
              <a:t>1</a:t>
            </a:r>
            <a:endParaRPr lang="en-US" sz="2126" dirty="0"/>
          </a:p>
        </p:txBody>
      </p:sp>
      <p:sp>
        <p:nvSpPr>
          <p:cNvPr id="9" name="Text 7"/>
          <p:cNvSpPr/>
          <p:nvPr/>
        </p:nvSpPr>
        <p:spPr>
          <a:xfrm>
            <a:off x="3658076" y="2071807"/>
            <a:ext cx="2250400" cy="281226"/>
          </a:xfrm>
          <a:prstGeom prst="rect">
            <a:avLst/>
          </a:prstGeom>
          <a:noFill/>
          <a:ln/>
        </p:spPr>
        <p:txBody>
          <a:bodyPr wrap="none" rtlCol="0" anchor="t"/>
          <a:lstStyle/>
          <a:p>
            <a:pPr marL="0" indent="0" algn="l">
              <a:lnSpc>
                <a:spcPts val="2215"/>
              </a:lnSpc>
              <a:buNone/>
            </a:pPr>
            <a:r>
              <a:rPr lang="en-US" sz="1772" b="1" dirty="0">
                <a:solidFill>
                  <a:srgbClr val="746558"/>
                </a:solidFill>
                <a:latin typeface="Gelasio" pitchFamily="34" charset="0"/>
                <a:ea typeface="Gelasio" pitchFamily="34" charset="-122"/>
                <a:cs typeface="Gelasio" pitchFamily="34" charset="-120"/>
              </a:rPr>
              <a:t>Fund Transfer</a:t>
            </a:r>
            <a:endParaRPr lang="en-US" sz="1772" dirty="0"/>
          </a:p>
        </p:txBody>
      </p:sp>
      <p:sp>
        <p:nvSpPr>
          <p:cNvPr id="10" name="Text 8"/>
          <p:cNvSpPr/>
          <p:nvPr/>
        </p:nvSpPr>
        <p:spPr>
          <a:xfrm>
            <a:off x="3658076" y="2461022"/>
            <a:ext cx="8574405" cy="576024"/>
          </a:xfrm>
          <a:prstGeom prst="rect">
            <a:avLst/>
          </a:prstGeom>
          <a:noFill/>
          <a:ln/>
        </p:spPr>
        <p:txBody>
          <a:bodyPr wrap="square" rtlCol="0" anchor="t"/>
          <a:lstStyle/>
          <a:p>
            <a:pPr marL="0" indent="0" algn="l">
              <a:lnSpc>
                <a:spcPts val="2268"/>
              </a:lnSpc>
              <a:buNone/>
            </a:pPr>
            <a:r>
              <a:rPr lang="en-US" sz="1418" dirty="0">
                <a:solidFill>
                  <a:srgbClr val="746558"/>
                </a:solidFill>
                <a:latin typeface="Gelasio" pitchFamily="34" charset="0"/>
                <a:ea typeface="Gelasio" pitchFamily="34" charset="-122"/>
                <a:cs typeface="Gelasio" pitchFamily="34" charset="-120"/>
              </a:rPr>
              <a:t>Public school districts send the school's allocation amount to NYSCIRS, earmarked for use by participating Catholic schools in the Diocese of Syracuse consortium.</a:t>
            </a:r>
            <a:endParaRPr lang="en-US" sz="1418" dirty="0"/>
          </a:p>
        </p:txBody>
      </p:sp>
      <p:sp>
        <p:nvSpPr>
          <p:cNvPr id="11" name="Shape 9"/>
          <p:cNvSpPr/>
          <p:nvPr/>
        </p:nvSpPr>
        <p:spPr>
          <a:xfrm>
            <a:off x="2847618" y="3790712"/>
            <a:ext cx="630079" cy="22860"/>
          </a:xfrm>
          <a:prstGeom prst="roundRect">
            <a:avLst>
              <a:gd name="adj" fmla="val 118136"/>
            </a:avLst>
          </a:prstGeom>
          <a:solidFill>
            <a:srgbClr val="D4CEC3"/>
          </a:solidFill>
          <a:ln/>
        </p:spPr>
        <p:txBody>
          <a:bodyPr/>
          <a:lstStyle/>
          <a:p>
            <a:endParaRPr lang="en-US"/>
          </a:p>
        </p:txBody>
      </p:sp>
      <p:sp>
        <p:nvSpPr>
          <p:cNvPr id="12" name="Shape 10"/>
          <p:cNvSpPr/>
          <p:nvPr/>
        </p:nvSpPr>
        <p:spPr>
          <a:xfrm>
            <a:off x="2465427" y="3599617"/>
            <a:ext cx="405051" cy="405051"/>
          </a:xfrm>
          <a:prstGeom prst="roundRect">
            <a:avLst>
              <a:gd name="adj" fmla="val 6667"/>
            </a:avLst>
          </a:prstGeom>
          <a:solidFill>
            <a:srgbClr val="EEE8DD"/>
          </a:solidFill>
          <a:ln/>
        </p:spPr>
        <p:txBody>
          <a:bodyPr/>
          <a:lstStyle/>
          <a:p>
            <a:endParaRPr lang="en-US"/>
          </a:p>
        </p:txBody>
      </p:sp>
      <p:sp>
        <p:nvSpPr>
          <p:cNvPr id="13" name="Text 11"/>
          <p:cNvSpPr/>
          <p:nvPr/>
        </p:nvSpPr>
        <p:spPr>
          <a:xfrm>
            <a:off x="2586038" y="3667125"/>
            <a:ext cx="163711" cy="270034"/>
          </a:xfrm>
          <a:prstGeom prst="rect">
            <a:avLst/>
          </a:prstGeom>
          <a:noFill/>
          <a:ln/>
        </p:spPr>
        <p:txBody>
          <a:bodyPr wrap="none" rtlCol="0" anchor="t"/>
          <a:lstStyle/>
          <a:p>
            <a:pPr marL="0" indent="0" algn="ctr">
              <a:lnSpc>
                <a:spcPts val="2126"/>
              </a:lnSpc>
              <a:buNone/>
            </a:pPr>
            <a:r>
              <a:rPr lang="en-US" sz="2126" b="1" dirty="0">
                <a:solidFill>
                  <a:srgbClr val="746558"/>
                </a:solidFill>
                <a:latin typeface="Gelasio" pitchFamily="34" charset="0"/>
                <a:ea typeface="Gelasio" pitchFamily="34" charset="-122"/>
                <a:cs typeface="Gelasio" pitchFamily="34" charset="-120"/>
              </a:rPr>
              <a:t>2</a:t>
            </a:r>
            <a:endParaRPr lang="en-US" sz="2126" dirty="0"/>
          </a:p>
        </p:txBody>
      </p:sp>
      <p:sp>
        <p:nvSpPr>
          <p:cNvPr id="14" name="Text 12"/>
          <p:cNvSpPr/>
          <p:nvPr/>
        </p:nvSpPr>
        <p:spPr>
          <a:xfrm>
            <a:off x="3658076" y="3577114"/>
            <a:ext cx="2250400" cy="281226"/>
          </a:xfrm>
          <a:prstGeom prst="rect">
            <a:avLst/>
          </a:prstGeom>
          <a:noFill/>
          <a:ln/>
        </p:spPr>
        <p:txBody>
          <a:bodyPr wrap="none" rtlCol="0" anchor="t"/>
          <a:lstStyle/>
          <a:p>
            <a:pPr marL="0" indent="0" algn="l">
              <a:lnSpc>
                <a:spcPts val="2215"/>
              </a:lnSpc>
              <a:buNone/>
            </a:pPr>
            <a:r>
              <a:rPr lang="en-US" sz="1772" b="1" dirty="0">
                <a:solidFill>
                  <a:srgbClr val="746558"/>
                </a:solidFill>
                <a:latin typeface="Gelasio" pitchFamily="34" charset="0"/>
                <a:ea typeface="Gelasio" pitchFamily="34" charset="-122"/>
                <a:cs typeface="Gelasio" pitchFamily="34" charset="-120"/>
              </a:rPr>
              <a:t>Individual Tracking</a:t>
            </a:r>
            <a:endParaRPr lang="en-US" sz="1772" dirty="0"/>
          </a:p>
        </p:txBody>
      </p:sp>
      <p:sp>
        <p:nvSpPr>
          <p:cNvPr id="15" name="Text 13"/>
          <p:cNvSpPr/>
          <p:nvPr/>
        </p:nvSpPr>
        <p:spPr>
          <a:xfrm>
            <a:off x="3658076" y="3966329"/>
            <a:ext cx="8574405" cy="576024"/>
          </a:xfrm>
          <a:prstGeom prst="rect">
            <a:avLst/>
          </a:prstGeom>
          <a:noFill/>
          <a:ln/>
        </p:spPr>
        <p:txBody>
          <a:bodyPr wrap="square" rtlCol="0" anchor="t"/>
          <a:lstStyle/>
          <a:p>
            <a:pPr marL="0" indent="0" algn="l">
              <a:lnSpc>
                <a:spcPts val="2268"/>
              </a:lnSpc>
              <a:buNone/>
            </a:pPr>
            <a:r>
              <a:rPr lang="en-US" sz="1418" dirty="0">
                <a:solidFill>
                  <a:srgbClr val="746558"/>
                </a:solidFill>
                <a:latin typeface="Gelasio" pitchFamily="34" charset="0"/>
                <a:ea typeface="Gelasio" pitchFamily="34" charset="-122"/>
                <a:cs typeface="Gelasio" pitchFamily="34" charset="-120"/>
              </a:rPr>
              <a:t>NYSCIRS meticulously tracks funds for each school and the Diocese, ensuring transparency and accurate allocation of resources.</a:t>
            </a:r>
            <a:endParaRPr lang="en-US" sz="1418" dirty="0"/>
          </a:p>
        </p:txBody>
      </p:sp>
      <p:sp>
        <p:nvSpPr>
          <p:cNvPr id="16" name="Shape 14"/>
          <p:cNvSpPr/>
          <p:nvPr/>
        </p:nvSpPr>
        <p:spPr>
          <a:xfrm>
            <a:off x="2847618" y="5296019"/>
            <a:ext cx="630079" cy="22860"/>
          </a:xfrm>
          <a:prstGeom prst="roundRect">
            <a:avLst>
              <a:gd name="adj" fmla="val 118136"/>
            </a:avLst>
          </a:prstGeom>
          <a:solidFill>
            <a:srgbClr val="D4CEC3"/>
          </a:solidFill>
          <a:ln/>
        </p:spPr>
        <p:txBody>
          <a:bodyPr/>
          <a:lstStyle/>
          <a:p>
            <a:endParaRPr lang="en-US"/>
          </a:p>
        </p:txBody>
      </p:sp>
      <p:sp>
        <p:nvSpPr>
          <p:cNvPr id="17" name="Shape 15"/>
          <p:cNvSpPr/>
          <p:nvPr/>
        </p:nvSpPr>
        <p:spPr>
          <a:xfrm>
            <a:off x="2465427" y="5104924"/>
            <a:ext cx="405051" cy="405051"/>
          </a:xfrm>
          <a:prstGeom prst="roundRect">
            <a:avLst>
              <a:gd name="adj" fmla="val 6667"/>
            </a:avLst>
          </a:prstGeom>
          <a:solidFill>
            <a:srgbClr val="EEE8DD"/>
          </a:solidFill>
          <a:ln/>
        </p:spPr>
        <p:txBody>
          <a:bodyPr/>
          <a:lstStyle/>
          <a:p>
            <a:endParaRPr lang="en-US"/>
          </a:p>
        </p:txBody>
      </p:sp>
      <p:sp>
        <p:nvSpPr>
          <p:cNvPr id="18" name="Text 16"/>
          <p:cNvSpPr/>
          <p:nvPr/>
        </p:nvSpPr>
        <p:spPr>
          <a:xfrm>
            <a:off x="2586514" y="5172432"/>
            <a:ext cx="162758" cy="270034"/>
          </a:xfrm>
          <a:prstGeom prst="rect">
            <a:avLst/>
          </a:prstGeom>
          <a:noFill/>
          <a:ln/>
        </p:spPr>
        <p:txBody>
          <a:bodyPr wrap="none" rtlCol="0" anchor="t"/>
          <a:lstStyle/>
          <a:p>
            <a:pPr marL="0" indent="0" algn="ctr">
              <a:lnSpc>
                <a:spcPts val="2126"/>
              </a:lnSpc>
              <a:buNone/>
            </a:pPr>
            <a:r>
              <a:rPr lang="en-US" sz="2126" b="1" dirty="0">
                <a:solidFill>
                  <a:srgbClr val="746558"/>
                </a:solidFill>
                <a:latin typeface="Gelasio" pitchFamily="34" charset="0"/>
                <a:ea typeface="Gelasio" pitchFamily="34" charset="-122"/>
                <a:cs typeface="Gelasio" pitchFamily="34" charset="-120"/>
              </a:rPr>
              <a:t>3</a:t>
            </a:r>
            <a:endParaRPr lang="en-US" sz="2126" dirty="0"/>
          </a:p>
        </p:txBody>
      </p:sp>
      <p:sp>
        <p:nvSpPr>
          <p:cNvPr id="19" name="Text 17"/>
          <p:cNvSpPr/>
          <p:nvPr/>
        </p:nvSpPr>
        <p:spPr>
          <a:xfrm>
            <a:off x="3658076" y="5082421"/>
            <a:ext cx="2250400" cy="281226"/>
          </a:xfrm>
          <a:prstGeom prst="rect">
            <a:avLst/>
          </a:prstGeom>
          <a:noFill/>
          <a:ln/>
        </p:spPr>
        <p:txBody>
          <a:bodyPr wrap="none" rtlCol="0" anchor="t"/>
          <a:lstStyle/>
          <a:p>
            <a:pPr marL="0" indent="0" algn="l">
              <a:lnSpc>
                <a:spcPts val="2215"/>
              </a:lnSpc>
              <a:buNone/>
            </a:pPr>
            <a:r>
              <a:rPr lang="en-US" sz="1772" b="1" dirty="0">
                <a:solidFill>
                  <a:srgbClr val="746558"/>
                </a:solidFill>
                <a:latin typeface="Gelasio" pitchFamily="34" charset="0"/>
                <a:ea typeface="Gelasio" pitchFamily="34" charset="-122"/>
                <a:cs typeface="Gelasio" pitchFamily="34" charset="-120"/>
              </a:rPr>
              <a:t>School Control</a:t>
            </a:r>
            <a:endParaRPr lang="en-US" sz="1772" dirty="0"/>
          </a:p>
        </p:txBody>
      </p:sp>
      <p:sp>
        <p:nvSpPr>
          <p:cNvPr id="20" name="Text 18"/>
          <p:cNvSpPr/>
          <p:nvPr/>
        </p:nvSpPr>
        <p:spPr>
          <a:xfrm>
            <a:off x="3658076" y="5471636"/>
            <a:ext cx="8574405" cy="576024"/>
          </a:xfrm>
          <a:prstGeom prst="rect">
            <a:avLst/>
          </a:prstGeom>
          <a:noFill/>
          <a:ln/>
        </p:spPr>
        <p:txBody>
          <a:bodyPr wrap="square" rtlCol="0" anchor="t"/>
          <a:lstStyle/>
          <a:p>
            <a:pPr marL="0" indent="0" algn="l">
              <a:lnSpc>
                <a:spcPts val="2268"/>
              </a:lnSpc>
              <a:buNone/>
            </a:pPr>
            <a:r>
              <a:rPr lang="en-US" sz="1418" dirty="0">
                <a:solidFill>
                  <a:srgbClr val="746558"/>
                </a:solidFill>
                <a:latin typeface="Gelasio" pitchFamily="34" charset="0"/>
                <a:ea typeface="Gelasio" pitchFamily="34" charset="-122"/>
                <a:cs typeface="Gelasio" pitchFamily="34" charset="-120"/>
              </a:rPr>
              <a:t>The Diocese CSO and the schools retain decision-making power over their allocated funds, allowing for customized spending based on individual needs.</a:t>
            </a:r>
            <a:endParaRPr lang="en-US" sz="1418" dirty="0"/>
          </a:p>
        </p:txBody>
      </p:sp>
      <p:sp>
        <p:nvSpPr>
          <p:cNvPr id="21" name="Shape 19"/>
          <p:cNvSpPr/>
          <p:nvPr/>
        </p:nvSpPr>
        <p:spPr>
          <a:xfrm>
            <a:off x="2847618" y="6801326"/>
            <a:ext cx="630079" cy="22860"/>
          </a:xfrm>
          <a:prstGeom prst="roundRect">
            <a:avLst>
              <a:gd name="adj" fmla="val 118136"/>
            </a:avLst>
          </a:prstGeom>
          <a:solidFill>
            <a:srgbClr val="D4CEC3"/>
          </a:solidFill>
          <a:ln/>
        </p:spPr>
        <p:txBody>
          <a:bodyPr/>
          <a:lstStyle/>
          <a:p>
            <a:endParaRPr lang="en-US"/>
          </a:p>
        </p:txBody>
      </p:sp>
      <p:sp>
        <p:nvSpPr>
          <p:cNvPr id="22" name="Shape 20"/>
          <p:cNvSpPr/>
          <p:nvPr/>
        </p:nvSpPr>
        <p:spPr>
          <a:xfrm>
            <a:off x="2465427" y="6610231"/>
            <a:ext cx="405051" cy="405051"/>
          </a:xfrm>
          <a:prstGeom prst="roundRect">
            <a:avLst>
              <a:gd name="adj" fmla="val 6667"/>
            </a:avLst>
          </a:prstGeom>
          <a:solidFill>
            <a:srgbClr val="EEE8DD"/>
          </a:solidFill>
          <a:ln/>
        </p:spPr>
        <p:txBody>
          <a:bodyPr/>
          <a:lstStyle/>
          <a:p>
            <a:endParaRPr lang="en-US"/>
          </a:p>
        </p:txBody>
      </p:sp>
      <p:sp>
        <p:nvSpPr>
          <p:cNvPr id="23" name="Text 21"/>
          <p:cNvSpPr/>
          <p:nvPr/>
        </p:nvSpPr>
        <p:spPr>
          <a:xfrm>
            <a:off x="2583656" y="6677739"/>
            <a:ext cx="168473" cy="270034"/>
          </a:xfrm>
          <a:prstGeom prst="rect">
            <a:avLst/>
          </a:prstGeom>
          <a:noFill/>
          <a:ln/>
        </p:spPr>
        <p:txBody>
          <a:bodyPr wrap="none" rtlCol="0" anchor="t"/>
          <a:lstStyle/>
          <a:p>
            <a:pPr marL="0" indent="0" algn="ctr">
              <a:lnSpc>
                <a:spcPts val="2126"/>
              </a:lnSpc>
              <a:buNone/>
            </a:pPr>
            <a:r>
              <a:rPr lang="en-US" sz="2126" b="1" dirty="0">
                <a:solidFill>
                  <a:srgbClr val="746558"/>
                </a:solidFill>
                <a:latin typeface="Gelasio" pitchFamily="34" charset="0"/>
                <a:ea typeface="Gelasio" pitchFamily="34" charset="-122"/>
                <a:cs typeface="Gelasio" pitchFamily="34" charset="-120"/>
              </a:rPr>
              <a:t>4</a:t>
            </a:r>
            <a:endParaRPr lang="en-US" sz="2126" dirty="0"/>
          </a:p>
        </p:txBody>
      </p:sp>
      <p:sp>
        <p:nvSpPr>
          <p:cNvPr id="24" name="Text 22"/>
          <p:cNvSpPr/>
          <p:nvPr/>
        </p:nvSpPr>
        <p:spPr>
          <a:xfrm>
            <a:off x="3658076" y="6587728"/>
            <a:ext cx="2250400" cy="281226"/>
          </a:xfrm>
          <a:prstGeom prst="rect">
            <a:avLst/>
          </a:prstGeom>
          <a:noFill/>
          <a:ln/>
        </p:spPr>
        <p:txBody>
          <a:bodyPr wrap="none" rtlCol="0" anchor="t"/>
          <a:lstStyle/>
          <a:p>
            <a:pPr marL="0" indent="0" algn="l">
              <a:lnSpc>
                <a:spcPts val="2215"/>
              </a:lnSpc>
              <a:buNone/>
            </a:pPr>
            <a:r>
              <a:rPr lang="en-US" sz="1772" b="1" dirty="0">
                <a:solidFill>
                  <a:srgbClr val="746558"/>
                </a:solidFill>
                <a:latin typeface="Gelasio" pitchFamily="34" charset="0"/>
                <a:ea typeface="Gelasio" pitchFamily="34" charset="-122"/>
                <a:cs typeface="Gelasio" pitchFamily="34" charset="-120"/>
              </a:rPr>
              <a:t>Reimbursement</a:t>
            </a:r>
            <a:endParaRPr lang="en-US" sz="1772" dirty="0"/>
          </a:p>
        </p:txBody>
      </p:sp>
      <p:sp>
        <p:nvSpPr>
          <p:cNvPr id="25" name="Text 23"/>
          <p:cNvSpPr/>
          <p:nvPr/>
        </p:nvSpPr>
        <p:spPr>
          <a:xfrm>
            <a:off x="3658076" y="6976943"/>
            <a:ext cx="8574405" cy="576024"/>
          </a:xfrm>
          <a:prstGeom prst="rect">
            <a:avLst/>
          </a:prstGeom>
          <a:noFill/>
          <a:ln/>
        </p:spPr>
        <p:txBody>
          <a:bodyPr wrap="square" rtlCol="0" anchor="t"/>
          <a:lstStyle/>
          <a:p>
            <a:pPr marL="0" indent="0" algn="l">
              <a:lnSpc>
                <a:spcPts val="2268"/>
              </a:lnSpc>
              <a:buNone/>
            </a:pPr>
            <a:r>
              <a:rPr lang="en-US" sz="1418" dirty="0">
                <a:solidFill>
                  <a:srgbClr val="746558"/>
                </a:solidFill>
                <a:latin typeface="Gelasio" pitchFamily="34" charset="0"/>
                <a:ea typeface="Gelasio" pitchFamily="34" charset="-122"/>
                <a:cs typeface="Gelasio" pitchFamily="34" charset="-120"/>
              </a:rPr>
              <a:t>Unlike public districts, NYSCIRS has the ability to reimburse Catholic schools directly, streamlining the financial process.</a:t>
            </a:r>
            <a:endParaRPr lang="en-US" sz="141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sp>
        <p:nvSpPr>
          <p:cNvPr id="4" name="Text 2"/>
          <p:cNvSpPr/>
          <p:nvPr/>
        </p:nvSpPr>
        <p:spPr>
          <a:xfrm>
            <a:off x="864037" y="1412915"/>
            <a:ext cx="11610261" cy="771525"/>
          </a:xfrm>
          <a:prstGeom prst="rect">
            <a:avLst/>
          </a:prstGeom>
          <a:noFill/>
          <a:ln/>
        </p:spPr>
        <p:txBody>
          <a:bodyPr wrap="none" rtlCol="0" anchor="t"/>
          <a:lstStyle/>
          <a:p>
            <a:pPr marL="0" indent="0">
              <a:lnSpc>
                <a:spcPts val="6075"/>
              </a:lnSpc>
              <a:buNone/>
            </a:pPr>
            <a:r>
              <a:rPr lang="en-US" sz="4860" b="1" dirty="0">
                <a:solidFill>
                  <a:srgbClr val="484237"/>
                </a:solidFill>
                <a:latin typeface="Gelasio" pitchFamily="34" charset="0"/>
                <a:ea typeface="Gelasio" pitchFamily="34" charset="-122"/>
                <a:cs typeface="Gelasio" pitchFamily="34" charset="-120"/>
              </a:rPr>
              <a:t>Streamlined Administrative Processes</a:t>
            </a:r>
            <a:endParaRPr lang="en-US" sz="4860" dirty="0"/>
          </a:p>
        </p:txBody>
      </p:sp>
      <p:sp>
        <p:nvSpPr>
          <p:cNvPr id="5" name="Text 3"/>
          <p:cNvSpPr/>
          <p:nvPr/>
        </p:nvSpPr>
        <p:spPr>
          <a:xfrm>
            <a:off x="864037" y="2801541"/>
            <a:ext cx="3086100" cy="385763"/>
          </a:xfrm>
          <a:prstGeom prst="rect">
            <a:avLst/>
          </a:prstGeom>
          <a:noFill/>
          <a:ln/>
        </p:spPr>
        <p:txBody>
          <a:bodyPr wrap="none" rtlCol="0" anchor="t"/>
          <a:lstStyle/>
          <a:p>
            <a:pPr marL="0" indent="0">
              <a:lnSpc>
                <a:spcPts val="3038"/>
              </a:lnSpc>
              <a:buNone/>
            </a:pPr>
            <a:r>
              <a:rPr lang="en-US" sz="2430" b="1" dirty="0">
                <a:solidFill>
                  <a:srgbClr val="484237"/>
                </a:solidFill>
                <a:latin typeface="Gelasio" pitchFamily="34" charset="0"/>
                <a:ea typeface="Gelasio" pitchFamily="34" charset="-122"/>
                <a:cs typeface="Gelasio" pitchFamily="34" charset="-120"/>
              </a:rPr>
              <a:t>Before Consortium</a:t>
            </a:r>
            <a:endParaRPr lang="en-US" sz="2430" dirty="0"/>
          </a:p>
        </p:txBody>
      </p:sp>
      <p:sp>
        <p:nvSpPr>
          <p:cNvPr id="6" name="Text 4"/>
          <p:cNvSpPr/>
          <p:nvPr/>
        </p:nvSpPr>
        <p:spPr>
          <a:xfrm>
            <a:off x="864037" y="3434120"/>
            <a:ext cx="3898821" cy="2765346"/>
          </a:xfrm>
          <a:prstGeom prst="rect">
            <a:avLst/>
          </a:prstGeom>
          <a:noFill/>
          <a:ln/>
        </p:spPr>
        <p:txBody>
          <a:bodyPr wrap="square" rtlCol="0" anchor="t"/>
          <a:lstStyle/>
          <a:p>
            <a:pPr marL="0" indent="0">
              <a:lnSpc>
                <a:spcPts val="3110"/>
              </a:lnSpc>
              <a:buNone/>
            </a:pPr>
            <a:r>
              <a:rPr lang="en-US" sz="1944" dirty="0">
                <a:solidFill>
                  <a:srgbClr val="746558"/>
                </a:solidFill>
                <a:latin typeface="Gelasio" pitchFamily="34" charset="0"/>
                <a:ea typeface="Gelasio" pitchFamily="34" charset="-122"/>
                <a:cs typeface="Gelasio" pitchFamily="34" charset="-120"/>
              </a:rPr>
              <a:t>Individual schools developed and submitted separate professional development plans to their local public school districts. This process was often time-consuming and could lead to inconsistencies across schools.</a:t>
            </a:r>
            <a:endParaRPr lang="en-US" sz="1944" dirty="0"/>
          </a:p>
        </p:txBody>
      </p:sp>
      <p:sp>
        <p:nvSpPr>
          <p:cNvPr id="7" name="Text 5"/>
          <p:cNvSpPr/>
          <p:nvPr/>
        </p:nvSpPr>
        <p:spPr>
          <a:xfrm>
            <a:off x="5372695" y="2801541"/>
            <a:ext cx="3086100" cy="385763"/>
          </a:xfrm>
          <a:prstGeom prst="rect">
            <a:avLst/>
          </a:prstGeom>
          <a:noFill/>
          <a:ln/>
        </p:spPr>
        <p:txBody>
          <a:bodyPr wrap="none" rtlCol="0" anchor="t"/>
          <a:lstStyle/>
          <a:p>
            <a:pPr marL="0" indent="0">
              <a:lnSpc>
                <a:spcPts val="3038"/>
              </a:lnSpc>
              <a:buNone/>
            </a:pPr>
            <a:r>
              <a:rPr lang="en-US" sz="2430" b="1" dirty="0">
                <a:solidFill>
                  <a:srgbClr val="484237"/>
                </a:solidFill>
                <a:latin typeface="Gelasio" pitchFamily="34" charset="0"/>
                <a:ea typeface="Gelasio" pitchFamily="34" charset="-122"/>
                <a:cs typeface="Gelasio" pitchFamily="34" charset="-120"/>
              </a:rPr>
              <a:t>With Consortium</a:t>
            </a:r>
            <a:endParaRPr lang="en-US" sz="2430" dirty="0"/>
          </a:p>
        </p:txBody>
      </p:sp>
      <p:sp>
        <p:nvSpPr>
          <p:cNvPr id="8" name="Text 6"/>
          <p:cNvSpPr/>
          <p:nvPr/>
        </p:nvSpPr>
        <p:spPr>
          <a:xfrm>
            <a:off x="5372695" y="3434120"/>
            <a:ext cx="3898821" cy="3160395"/>
          </a:xfrm>
          <a:prstGeom prst="rect">
            <a:avLst/>
          </a:prstGeom>
          <a:noFill/>
          <a:ln/>
        </p:spPr>
        <p:txBody>
          <a:bodyPr wrap="square" rtlCol="0" anchor="t"/>
          <a:lstStyle/>
          <a:p>
            <a:pPr marL="0" indent="0">
              <a:lnSpc>
                <a:spcPts val="3110"/>
              </a:lnSpc>
              <a:buNone/>
            </a:pPr>
            <a:r>
              <a:rPr lang="en-US" sz="1944" dirty="0">
                <a:solidFill>
                  <a:srgbClr val="746558"/>
                </a:solidFill>
                <a:latin typeface="Gelasio" pitchFamily="34" charset="0"/>
                <a:ea typeface="Gelasio" pitchFamily="34" charset="-122"/>
                <a:cs typeface="Gelasio" pitchFamily="34" charset="-120"/>
              </a:rPr>
              <a:t>The Diocese provides a single, comprehensive professional development plan to NYSCIRS. This plan covers the entire academic year (September through August) while still allowing flexibility for individual school initiatives.</a:t>
            </a:r>
            <a:endParaRPr lang="en-US" sz="1944" dirty="0"/>
          </a:p>
        </p:txBody>
      </p:sp>
      <p:sp>
        <p:nvSpPr>
          <p:cNvPr id="9" name="Text 7"/>
          <p:cNvSpPr/>
          <p:nvPr/>
        </p:nvSpPr>
        <p:spPr>
          <a:xfrm>
            <a:off x="9881354" y="2801541"/>
            <a:ext cx="3086100" cy="385763"/>
          </a:xfrm>
          <a:prstGeom prst="rect">
            <a:avLst/>
          </a:prstGeom>
          <a:noFill/>
          <a:ln/>
        </p:spPr>
        <p:txBody>
          <a:bodyPr wrap="none" rtlCol="0" anchor="t"/>
          <a:lstStyle/>
          <a:p>
            <a:pPr marL="0" indent="0">
              <a:lnSpc>
                <a:spcPts val="3038"/>
              </a:lnSpc>
              <a:buNone/>
            </a:pPr>
            <a:r>
              <a:rPr lang="en-US" sz="2430" b="1" dirty="0">
                <a:solidFill>
                  <a:srgbClr val="484237"/>
                </a:solidFill>
                <a:latin typeface="Gelasio" pitchFamily="34" charset="0"/>
                <a:ea typeface="Gelasio" pitchFamily="34" charset="-122"/>
                <a:cs typeface="Gelasio" pitchFamily="34" charset="-120"/>
              </a:rPr>
              <a:t>Key Improvements</a:t>
            </a:r>
            <a:endParaRPr lang="en-US" sz="2430" dirty="0"/>
          </a:p>
        </p:txBody>
      </p:sp>
      <p:sp>
        <p:nvSpPr>
          <p:cNvPr id="10" name="Text 8"/>
          <p:cNvSpPr/>
          <p:nvPr/>
        </p:nvSpPr>
        <p:spPr>
          <a:xfrm>
            <a:off x="10276284" y="3434120"/>
            <a:ext cx="3503890"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746558"/>
                </a:solidFill>
                <a:latin typeface="Gelasio" pitchFamily="34" charset="0"/>
                <a:ea typeface="Gelasio" pitchFamily="34" charset="-122"/>
                <a:cs typeface="Gelasio" pitchFamily="34" charset="-120"/>
              </a:rPr>
              <a:t>Simplified paperwork</a:t>
            </a:r>
            <a:endParaRPr lang="en-US" sz="1944" dirty="0"/>
          </a:p>
        </p:txBody>
      </p:sp>
      <p:sp>
        <p:nvSpPr>
          <p:cNvPr id="11" name="Text 9"/>
          <p:cNvSpPr/>
          <p:nvPr/>
        </p:nvSpPr>
        <p:spPr>
          <a:xfrm>
            <a:off x="10276284" y="3915489"/>
            <a:ext cx="3503890"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746558"/>
                </a:solidFill>
                <a:latin typeface="Gelasio" pitchFamily="34" charset="0"/>
                <a:ea typeface="Gelasio" pitchFamily="34" charset="-122"/>
                <a:cs typeface="Gelasio" pitchFamily="34" charset="-120"/>
              </a:rPr>
              <a:t>Centralized communication</a:t>
            </a:r>
            <a:endParaRPr lang="en-US" sz="1944" dirty="0"/>
          </a:p>
        </p:txBody>
      </p:sp>
      <p:sp>
        <p:nvSpPr>
          <p:cNvPr id="12" name="Text 10"/>
          <p:cNvSpPr/>
          <p:nvPr/>
        </p:nvSpPr>
        <p:spPr>
          <a:xfrm>
            <a:off x="10276284" y="4396859"/>
            <a:ext cx="3503890"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746558"/>
                </a:solidFill>
                <a:latin typeface="Gelasio" pitchFamily="34" charset="0"/>
                <a:ea typeface="Gelasio" pitchFamily="34" charset="-122"/>
                <a:cs typeface="Gelasio" pitchFamily="34" charset="-120"/>
              </a:rPr>
              <a:t>Consistent approach across schools</a:t>
            </a:r>
            <a:endParaRPr lang="en-US" sz="1944" dirty="0"/>
          </a:p>
        </p:txBody>
      </p:sp>
      <p:sp>
        <p:nvSpPr>
          <p:cNvPr id="13" name="Text 11"/>
          <p:cNvSpPr/>
          <p:nvPr/>
        </p:nvSpPr>
        <p:spPr>
          <a:xfrm>
            <a:off x="10276284" y="5273278"/>
            <a:ext cx="3503890"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746558"/>
                </a:solidFill>
                <a:latin typeface="Gelasio" pitchFamily="34" charset="0"/>
                <a:ea typeface="Gelasio" pitchFamily="34" charset="-122"/>
                <a:cs typeface="Gelasio" pitchFamily="34" charset="-120"/>
              </a:rPr>
              <a:t>Reduced administrative burden</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944047"/>
            <a:ext cx="7934325" cy="1080135"/>
          </a:xfrm>
          <a:prstGeom prst="rect">
            <a:avLst/>
          </a:prstGeom>
          <a:noFill/>
          <a:ln/>
        </p:spPr>
        <p:txBody>
          <a:bodyPr wrap="square" rtlCol="0" anchor="t"/>
          <a:lstStyle/>
          <a:p>
            <a:pPr marL="0" indent="0">
              <a:lnSpc>
                <a:spcPts val="4253"/>
              </a:lnSpc>
              <a:buNone/>
            </a:pPr>
            <a:r>
              <a:rPr lang="en-US" sz="3402" b="1" dirty="0">
                <a:solidFill>
                  <a:srgbClr val="484237"/>
                </a:solidFill>
                <a:latin typeface="Gelasio" pitchFamily="34" charset="0"/>
                <a:ea typeface="Gelasio" pitchFamily="34" charset="-122"/>
                <a:cs typeface="Gelasio" pitchFamily="34" charset="-120"/>
              </a:rPr>
              <a:t>Enhanced Professional Development Opportunities</a:t>
            </a:r>
            <a:endParaRPr lang="en-US" sz="3402" dirty="0"/>
          </a:p>
        </p:txBody>
      </p:sp>
      <p:sp>
        <p:nvSpPr>
          <p:cNvPr id="6" name="Shape 3"/>
          <p:cNvSpPr/>
          <p:nvPr/>
        </p:nvSpPr>
        <p:spPr>
          <a:xfrm>
            <a:off x="6091238" y="2477691"/>
            <a:ext cx="388739" cy="388739"/>
          </a:xfrm>
          <a:prstGeom prst="roundRect">
            <a:avLst>
              <a:gd name="adj" fmla="val 6669"/>
            </a:avLst>
          </a:prstGeom>
          <a:solidFill>
            <a:srgbClr val="EEE8DD"/>
          </a:solidFill>
          <a:ln/>
        </p:spPr>
        <p:txBody>
          <a:bodyPr/>
          <a:lstStyle/>
          <a:p>
            <a:endParaRPr lang="en-US"/>
          </a:p>
        </p:txBody>
      </p:sp>
      <p:sp>
        <p:nvSpPr>
          <p:cNvPr id="7" name="Text 4"/>
          <p:cNvSpPr/>
          <p:nvPr/>
        </p:nvSpPr>
        <p:spPr>
          <a:xfrm>
            <a:off x="6224468" y="2542461"/>
            <a:ext cx="122277" cy="259199"/>
          </a:xfrm>
          <a:prstGeom prst="rect">
            <a:avLst/>
          </a:prstGeom>
          <a:noFill/>
          <a:ln/>
        </p:spPr>
        <p:txBody>
          <a:bodyPr wrap="none" rtlCol="0" anchor="t"/>
          <a:lstStyle/>
          <a:p>
            <a:pPr marL="0" indent="0" algn="ctr">
              <a:lnSpc>
                <a:spcPts val="2041"/>
              </a:lnSpc>
              <a:buNone/>
            </a:pPr>
            <a:r>
              <a:rPr lang="en-US" sz="2041" b="1" dirty="0">
                <a:solidFill>
                  <a:srgbClr val="746558"/>
                </a:solidFill>
                <a:latin typeface="Gelasio" pitchFamily="34" charset="0"/>
                <a:ea typeface="Gelasio" pitchFamily="34" charset="-122"/>
                <a:cs typeface="Gelasio" pitchFamily="34" charset="-120"/>
              </a:rPr>
              <a:t>1</a:t>
            </a:r>
            <a:endParaRPr lang="en-US" sz="2041" dirty="0"/>
          </a:p>
        </p:txBody>
      </p:sp>
      <p:sp>
        <p:nvSpPr>
          <p:cNvPr id="8" name="Text 5"/>
          <p:cNvSpPr/>
          <p:nvPr/>
        </p:nvSpPr>
        <p:spPr>
          <a:xfrm>
            <a:off x="6652736" y="2477691"/>
            <a:ext cx="2676644"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Comprehensive Planning</a:t>
            </a:r>
            <a:endParaRPr lang="en-US" sz="1701" dirty="0"/>
          </a:p>
        </p:txBody>
      </p:sp>
      <p:sp>
        <p:nvSpPr>
          <p:cNvPr id="9" name="Text 6"/>
          <p:cNvSpPr/>
          <p:nvPr/>
        </p:nvSpPr>
        <p:spPr>
          <a:xfrm>
            <a:off x="6652736" y="2851190"/>
            <a:ext cx="737282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The consortium enables the creation of a unified professional development plan that addresses the needs of all participating schools while still allowing for individual school initiatives.</a:t>
            </a:r>
            <a:endParaRPr lang="en-US" sz="1361" dirty="0"/>
          </a:p>
        </p:txBody>
      </p:sp>
      <p:sp>
        <p:nvSpPr>
          <p:cNvPr id="10" name="Shape 7"/>
          <p:cNvSpPr/>
          <p:nvPr/>
        </p:nvSpPr>
        <p:spPr>
          <a:xfrm>
            <a:off x="6091238" y="3771424"/>
            <a:ext cx="388739" cy="388739"/>
          </a:xfrm>
          <a:prstGeom prst="roundRect">
            <a:avLst>
              <a:gd name="adj" fmla="val 6669"/>
            </a:avLst>
          </a:prstGeom>
          <a:solidFill>
            <a:srgbClr val="EEE8DD"/>
          </a:solidFill>
          <a:ln/>
        </p:spPr>
        <p:txBody>
          <a:bodyPr/>
          <a:lstStyle/>
          <a:p>
            <a:endParaRPr lang="en-US"/>
          </a:p>
        </p:txBody>
      </p:sp>
      <p:sp>
        <p:nvSpPr>
          <p:cNvPr id="11" name="Text 8"/>
          <p:cNvSpPr/>
          <p:nvPr/>
        </p:nvSpPr>
        <p:spPr>
          <a:xfrm>
            <a:off x="6206966" y="3836194"/>
            <a:ext cx="157163" cy="259199"/>
          </a:xfrm>
          <a:prstGeom prst="rect">
            <a:avLst/>
          </a:prstGeom>
          <a:noFill/>
          <a:ln/>
        </p:spPr>
        <p:txBody>
          <a:bodyPr wrap="none" rtlCol="0" anchor="t"/>
          <a:lstStyle/>
          <a:p>
            <a:pPr marL="0" indent="0" algn="ctr">
              <a:lnSpc>
                <a:spcPts val="2041"/>
              </a:lnSpc>
              <a:buNone/>
            </a:pPr>
            <a:r>
              <a:rPr lang="en-US" sz="2041" b="1" dirty="0">
                <a:solidFill>
                  <a:srgbClr val="746558"/>
                </a:solidFill>
                <a:latin typeface="Gelasio" pitchFamily="34" charset="0"/>
                <a:ea typeface="Gelasio" pitchFamily="34" charset="-122"/>
                <a:cs typeface="Gelasio" pitchFamily="34" charset="-120"/>
              </a:rPr>
              <a:t>2</a:t>
            </a:r>
            <a:endParaRPr lang="en-US" sz="2041" dirty="0"/>
          </a:p>
        </p:txBody>
      </p:sp>
      <p:sp>
        <p:nvSpPr>
          <p:cNvPr id="12" name="Text 9"/>
          <p:cNvSpPr/>
          <p:nvPr/>
        </p:nvSpPr>
        <p:spPr>
          <a:xfrm>
            <a:off x="6652736" y="3771424"/>
            <a:ext cx="2450902"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Resource Optimization</a:t>
            </a:r>
            <a:endParaRPr lang="en-US" sz="1701" dirty="0"/>
          </a:p>
        </p:txBody>
      </p:sp>
      <p:sp>
        <p:nvSpPr>
          <p:cNvPr id="13" name="Text 10"/>
          <p:cNvSpPr/>
          <p:nvPr/>
        </p:nvSpPr>
        <p:spPr>
          <a:xfrm>
            <a:off x="6652736" y="4144923"/>
            <a:ext cx="737282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By pooling resources, schools can access higher-quality professional development programs and materials that might be cost-prohibitive individually.</a:t>
            </a:r>
            <a:endParaRPr lang="en-US" sz="1361" dirty="0"/>
          </a:p>
        </p:txBody>
      </p:sp>
      <p:sp>
        <p:nvSpPr>
          <p:cNvPr id="14" name="Shape 11"/>
          <p:cNvSpPr/>
          <p:nvPr/>
        </p:nvSpPr>
        <p:spPr>
          <a:xfrm>
            <a:off x="6091238" y="5065157"/>
            <a:ext cx="388739" cy="388739"/>
          </a:xfrm>
          <a:prstGeom prst="roundRect">
            <a:avLst>
              <a:gd name="adj" fmla="val 6669"/>
            </a:avLst>
          </a:prstGeom>
          <a:solidFill>
            <a:srgbClr val="EEE8DD"/>
          </a:solidFill>
          <a:ln/>
        </p:spPr>
        <p:txBody>
          <a:bodyPr/>
          <a:lstStyle/>
          <a:p>
            <a:endParaRPr lang="en-US"/>
          </a:p>
        </p:txBody>
      </p:sp>
      <p:sp>
        <p:nvSpPr>
          <p:cNvPr id="15" name="Text 12"/>
          <p:cNvSpPr/>
          <p:nvPr/>
        </p:nvSpPr>
        <p:spPr>
          <a:xfrm>
            <a:off x="6207443" y="5129927"/>
            <a:ext cx="156210" cy="259199"/>
          </a:xfrm>
          <a:prstGeom prst="rect">
            <a:avLst/>
          </a:prstGeom>
          <a:noFill/>
          <a:ln/>
        </p:spPr>
        <p:txBody>
          <a:bodyPr wrap="none" rtlCol="0" anchor="t"/>
          <a:lstStyle/>
          <a:p>
            <a:pPr marL="0" indent="0" algn="ctr">
              <a:lnSpc>
                <a:spcPts val="2041"/>
              </a:lnSpc>
              <a:buNone/>
            </a:pPr>
            <a:r>
              <a:rPr lang="en-US" sz="2041" b="1" dirty="0">
                <a:solidFill>
                  <a:srgbClr val="746558"/>
                </a:solidFill>
                <a:latin typeface="Gelasio" pitchFamily="34" charset="0"/>
                <a:ea typeface="Gelasio" pitchFamily="34" charset="-122"/>
                <a:cs typeface="Gelasio" pitchFamily="34" charset="-120"/>
              </a:rPr>
              <a:t>3</a:t>
            </a:r>
            <a:endParaRPr lang="en-US" sz="2041" dirty="0"/>
          </a:p>
        </p:txBody>
      </p:sp>
      <p:sp>
        <p:nvSpPr>
          <p:cNvPr id="16" name="Text 13"/>
          <p:cNvSpPr/>
          <p:nvPr/>
        </p:nvSpPr>
        <p:spPr>
          <a:xfrm>
            <a:off x="6652736" y="5065157"/>
            <a:ext cx="2160270"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Shared Expertise</a:t>
            </a:r>
            <a:endParaRPr lang="en-US" sz="1701" dirty="0"/>
          </a:p>
        </p:txBody>
      </p:sp>
      <p:sp>
        <p:nvSpPr>
          <p:cNvPr id="17" name="Text 14"/>
          <p:cNvSpPr/>
          <p:nvPr/>
        </p:nvSpPr>
        <p:spPr>
          <a:xfrm>
            <a:off x="6652736" y="5438656"/>
            <a:ext cx="737282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The consortium facilitates knowledge sharing among schools, allowing educators to benefit from a wider range of experiences and best practices.</a:t>
            </a:r>
            <a:endParaRPr lang="en-US" sz="1361" dirty="0"/>
          </a:p>
        </p:txBody>
      </p:sp>
      <p:sp>
        <p:nvSpPr>
          <p:cNvPr id="18" name="Shape 15"/>
          <p:cNvSpPr/>
          <p:nvPr/>
        </p:nvSpPr>
        <p:spPr>
          <a:xfrm>
            <a:off x="6091238" y="6358890"/>
            <a:ext cx="388739" cy="388739"/>
          </a:xfrm>
          <a:prstGeom prst="roundRect">
            <a:avLst>
              <a:gd name="adj" fmla="val 6669"/>
            </a:avLst>
          </a:prstGeom>
          <a:solidFill>
            <a:srgbClr val="EEE8DD"/>
          </a:solidFill>
          <a:ln/>
        </p:spPr>
        <p:txBody>
          <a:bodyPr/>
          <a:lstStyle/>
          <a:p>
            <a:endParaRPr lang="en-US"/>
          </a:p>
        </p:txBody>
      </p:sp>
      <p:sp>
        <p:nvSpPr>
          <p:cNvPr id="19" name="Text 16"/>
          <p:cNvSpPr/>
          <p:nvPr/>
        </p:nvSpPr>
        <p:spPr>
          <a:xfrm>
            <a:off x="6204704" y="6423660"/>
            <a:ext cx="161687" cy="259199"/>
          </a:xfrm>
          <a:prstGeom prst="rect">
            <a:avLst/>
          </a:prstGeom>
          <a:noFill/>
          <a:ln/>
        </p:spPr>
        <p:txBody>
          <a:bodyPr wrap="none" rtlCol="0" anchor="t"/>
          <a:lstStyle/>
          <a:p>
            <a:pPr marL="0" indent="0" algn="ctr">
              <a:lnSpc>
                <a:spcPts val="2041"/>
              </a:lnSpc>
              <a:buNone/>
            </a:pPr>
            <a:r>
              <a:rPr lang="en-US" sz="2041" b="1" dirty="0">
                <a:solidFill>
                  <a:srgbClr val="746558"/>
                </a:solidFill>
                <a:latin typeface="Gelasio" pitchFamily="34" charset="0"/>
                <a:ea typeface="Gelasio" pitchFamily="34" charset="-122"/>
                <a:cs typeface="Gelasio" pitchFamily="34" charset="-120"/>
              </a:rPr>
              <a:t>4</a:t>
            </a:r>
            <a:endParaRPr lang="en-US" sz="2041" dirty="0"/>
          </a:p>
        </p:txBody>
      </p:sp>
      <p:sp>
        <p:nvSpPr>
          <p:cNvPr id="20" name="Text 17"/>
          <p:cNvSpPr/>
          <p:nvPr/>
        </p:nvSpPr>
        <p:spPr>
          <a:xfrm>
            <a:off x="6652736" y="6358890"/>
            <a:ext cx="2629972" cy="269915"/>
          </a:xfrm>
          <a:prstGeom prst="rect">
            <a:avLst/>
          </a:prstGeom>
          <a:noFill/>
          <a:ln/>
        </p:spPr>
        <p:txBody>
          <a:bodyPr wrap="none" rtlCol="0" anchor="t"/>
          <a:lstStyle/>
          <a:p>
            <a:pPr marL="0" indent="0">
              <a:lnSpc>
                <a:spcPts val="2126"/>
              </a:lnSpc>
              <a:buNone/>
            </a:pPr>
            <a:r>
              <a:rPr lang="en-US" sz="1701" b="1" dirty="0">
                <a:solidFill>
                  <a:srgbClr val="746558"/>
                </a:solidFill>
                <a:latin typeface="Gelasio" pitchFamily="34" charset="0"/>
                <a:ea typeface="Gelasio" pitchFamily="34" charset="-122"/>
                <a:cs typeface="Gelasio" pitchFamily="34" charset="-120"/>
              </a:rPr>
              <a:t>Flexible Implementation</a:t>
            </a:r>
            <a:endParaRPr lang="en-US" sz="1701" dirty="0"/>
          </a:p>
        </p:txBody>
      </p:sp>
      <p:sp>
        <p:nvSpPr>
          <p:cNvPr id="21" name="Text 18"/>
          <p:cNvSpPr/>
          <p:nvPr/>
        </p:nvSpPr>
        <p:spPr>
          <a:xfrm>
            <a:off x="6652736" y="6732389"/>
            <a:ext cx="7372826" cy="553164"/>
          </a:xfrm>
          <a:prstGeom prst="rect">
            <a:avLst/>
          </a:prstGeom>
          <a:noFill/>
          <a:ln/>
        </p:spPr>
        <p:txBody>
          <a:bodyPr wrap="square" rtlCol="0" anchor="t"/>
          <a:lstStyle/>
          <a:p>
            <a:pPr marL="0" indent="0">
              <a:lnSpc>
                <a:spcPts val="2177"/>
              </a:lnSpc>
              <a:buNone/>
            </a:pPr>
            <a:r>
              <a:rPr lang="en-US" sz="1361" dirty="0">
                <a:solidFill>
                  <a:srgbClr val="746558"/>
                </a:solidFill>
                <a:latin typeface="Gelasio" pitchFamily="34" charset="0"/>
                <a:ea typeface="Gelasio" pitchFamily="34" charset="-122"/>
                <a:cs typeface="Gelasio" pitchFamily="34" charset="-120"/>
              </a:rPr>
              <a:t>While providing a structured framework, the consortium model still allows for flexibility in adapting professional development to meet specific school needs throughout the year.</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sp>
        <p:nvSpPr>
          <p:cNvPr id="4" name="Text 2"/>
          <p:cNvSpPr/>
          <p:nvPr/>
        </p:nvSpPr>
        <p:spPr>
          <a:xfrm>
            <a:off x="1281589" y="961787"/>
            <a:ext cx="9879211" cy="690324"/>
          </a:xfrm>
          <a:prstGeom prst="rect">
            <a:avLst/>
          </a:prstGeom>
          <a:noFill/>
          <a:ln/>
        </p:spPr>
        <p:txBody>
          <a:bodyPr wrap="none" rtlCol="0" anchor="t"/>
          <a:lstStyle/>
          <a:p>
            <a:pPr marL="0" indent="0">
              <a:lnSpc>
                <a:spcPts val="5436"/>
              </a:lnSpc>
              <a:buNone/>
            </a:pPr>
            <a:r>
              <a:rPr lang="en-US" sz="4349" b="1" dirty="0">
                <a:solidFill>
                  <a:srgbClr val="484237"/>
                </a:solidFill>
                <a:latin typeface="Gelasio" pitchFamily="34" charset="0"/>
                <a:ea typeface="Gelasio" pitchFamily="34" charset="-122"/>
                <a:cs typeface="Gelasio" pitchFamily="34" charset="-120"/>
              </a:rPr>
              <a:t>Regulatory Compliance and Support</a:t>
            </a:r>
            <a:endParaRPr lang="en-US" sz="4349" dirty="0"/>
          </a:p>
        </p:txBody>
      </p:sp>
      <p:pic>
        <p:nvPicPr>
          <p:cNvPr id="5" name="Image 0" descr="preencoded.png"/>
          <p:cNvPicPr>
            <a:picLocks noChangeAspect="1"/>
          </p:cNvPicPr>
          <p:nvPr/>
        </p:nvPicPr>
        <p:blipFill>
          <a:blip r:embed="rId3"/>
          <a:stretch>
            <a:fillRect/>
          </a:stretch>
        </p:blipFill>
        <p:spPr>
          <a:xfrm>
            <a:off x="1281589" y="1983462"/>
            <a:ext cx="552212" cy="552212"/>
          </a:xfrm>
          <a:prstGeom prst="rect">
            <a:avLst/>
          </a:prstGeom>
        </p:spPr>
      </p:pic>
      <p:sp>
        <p:nvSpPr>
          <p:cNvPr id="6" name="Text 3"/>
          <p:cNvSpPr/>
          <p:nvPr/>
        </p:nvSpPr>
        <p:spPr>
          <a:xfrm>
            <a:off x="1281589" y="2756535"/>
            <a:ext cx="2856428" cy="345043"/>
          </a:xfrm>
          <a:prstGeom prst="rect">
            <a:avLst/>
          </a:prstGeom>
          <a:noFill/>
          <a:ln/>
        </p:spPr>
        <p:txBody>
          <a:bodyPr wrap="none" rtlCol="0" anchor="t"/>
          <a:lstStyle/>
          <a:p>
            <a:pPr marL="0" indent="0" algn="l">
              <a:lnSpc>
                <a:spcPts val="2718"/>
              </a:lnSpc>
              <a:buNone/>
            </a:pPr>
            <a:r>
              <a:rPr lang="en-US" sz="2174" b="1" dirty="0">
                <a:solidFill>
                  <a:srgbClr val="746558"/>
                </a:solidFill>
                <a:latin typeface="Gelasio" pitchFamily="34" charset="0"/>
                <a:ea typeface="Gelasio" pitchFamily="34" charset="-122"/>
                <a:cs typeface="Gelasio" pitchFamily="34" charset="-120"/>
              </a:rPr>
              <a:t>Regulatory Expertise</a:t>
            </a:r>
            <a:endParaRPr lang="en-US" sz="2174" dirty="0"/>
          </a:p>
        </p:txBody>
      </p:sp>
      <p:sp>
        <p:nvSpPr>
          <p:cNvPr id="7" name="Text 4"/>
          <p:cNvSpPr/>
          <p:nvPr/>
        </p:nvSpPr>
        <p:spPr>
          <a:xfrm>
            <a:off x="1281589" y="3234095"/>
            <a:ext cx="5867876" cy="1060133"/>
          </a:xfrm>
          <a:prstGeom prst="rect">
            <a:avLst/>
          </a:prstGeom>
          <a:noFill/>
          <a:ln/>
        </p:spPr>
        <p:txBody>
          <a:bodyPr wrap="square" rtlCol="0" anchor="t"/>
          <a:lstStyle/>
          <a:p>
            <a:pPr marL="0" indent="0" algn="l">
              <a:lnSpc>
                <a:spcPts val="2783"/>
              </a:lnSpc>
              <a:buNone/>
            </a:pPr>
            <a:r>
              <a:rPr lang="en-US" sz="1739" dirty="0">
                <a:solidFill>
                  <a:srgbClr val="746558"/>
                </a:solidFill>
                <a:latin typeface="Gelasio" pitchFamily="34" charset="0"/>
                <a:ea typeface="Gelasio" pitchFamily="34" charset="-122"/>
                <a:cs typeface="Gelasio" pitchFamily="34" charset="-120"/>
              </a:rPr>
              <a:t>NYSCIRS provides valuable support in navigating complex educational regulations, ensuring that Catholic schools remain compliant with state and federal requirements.</a:t>
            </a:r>
            <a:endParaRPr lang="en-US" sz="1739" dirty="0"/>
          </a:p>
        </p:txBody>
      </p:sp>
      <p:pic>
        <p:nvPicPr>
          <p:cNvPr id="8" name="Image 1" descr="preencoded.png"/>
          <p:cNvPicPr>
            <a:picLocks noChangeAspect="1"/>
          </p:cNvPicPr>
          <p:nvPr/>
        </p:nvPicPr>
        <p:blipFill>
          <a:blip r:embed="rId4"/>
          <a:stretch>
            <a:fillRect/>
          </a:stretch>
        </p:blipFill>
        <p:spPr>
          <a:xfrm>
            <a:off x="7480816" y="1983462"/>
            <a:ext cx="552212" cy="552212"/>
          </a:xfrm>
          <a:prstGeom prst="rect">
            <a:avLst/>
          </a:prstGeom>
        </p:spPr>
      </p:pic>
      <p:sp>
        <p:nvSpPr>
          <p:cNvPr id="9" name="Text 5"/>
          <p:cNvSpPr/>
          <p:nvPr/>
        </p:nvSpPr>
        <p:spPr>
          <a:xfrm>
            <a:off x="7480816" y="2756535"/>
            <a:ext cx="2761298" cy="345043"/>
          </a:xfrm>
          <a:prstGeom prst="rect">
            <a:avLst/>
          </a:prstGeom>
          <a:noFill/>
          <a:ln/>
        </p:spPr>
        <p:txBody>
          <a:bodyPr wrap="none" rtlCol="0" anchor="t"/>
          <a:lstStyle/>
          <a:p>
            <a:pPr marL="0" indent="0" algn="l">
              <a:lnSpc>
                <a:spcPts val="2718"/>
              </a:lnSpc>
              <a:buNone/>
            </a:pPr>
            <a:r>
              <a:rPr lang="en-US" sz="2174" b="1" dirty="0">
                <a:solidFill>
                  <a:srgbClr val="746558"/>
                </a:solidFill>
                <a:latin typeface="Gelasio" pitchFamily="34" charset="0"/>
                <a:ea typeface="Gelasio" pitchFamily="34" charset="-122"/>
                <a:cs typeface="Gelasio" pitchFamily="34" charset="-120"/>
              </a:rPr>
              <a:t>Dispute Resolution</a:t>
            </a:r>
            <a:endParaRPr lang="en-US" sz="2174" dirty="0"/>
          </a:p>
        </p:txBody>
      </p:sp>
      <p:sp>
        <p:nvSpPr>
          <p:cNvPr id="10" name="Text 6"/>
          <p:cNvSpPr/>
          <p:nvPr/>
        </p:nvSpPr>
        <p:spPr>
          <a:xfrm>
            <a:off x="7480816" y="3234095"/>
            <a:ext cx="5867995" cy="1060133"/>
          </a:xfrm>
          <a:prstGeom prst="rect">
            <a:avLst/>
          </a:prstGeom>
          <a:noFill/>
          <a:ln/>
        </p:spPr>
        <p:txBody>
          <a:bodyPr wrap="square" rtlCol="0" anchor="t"/>
          <a:lstStyle/>
          <a:p>
            <a:pPr marL="0" indent="0" algn="l">
              <a:lnSpc>
                <a:spcPts val="2783"/>
              </a:lnSpc>
              <a:buNone/>
            </a:pPr>
            <a:r>
              <a:rPr lang="en-US" sz="1739" dirty="0">
                <a:solidFill>
                  <a:srgbClr val="746558"/>
                </a:solidFill>
                <a:latin typeface="Gelasio" pitchFamily="34" charset="0"/>
                <a:ea typeface="Gelasio" pitchFamily="34" charset="-122"/>
                <a:cs typeface="Gelasio" pitchFamily="34" charset="-120"/>
              </a:rPr>
              <a:t>The consortium helps minimize disagreements with public districts regarding funding allocation and expenditure, providing a clear framework for resource utilization.</a:t>
            </a:r>
            <a:endParaRPr lang="en-US" sz="1739" dirty="0"/>
          </a:p>
        </p:txBody>
      </p:sp>
      <p:pic>
        <p:nvPicPr>
          <p:cNvPr id="11" name="Image 2" descr="preencoded.png"/>
          <p:cNvPicPr>
            <a:picLocks noChangeAspect="1"/>
          </p:cNvPicPr>
          <p:nvPr/>
        </p:nvPicPr>
        <p:blipFill>
          <a:blip r:embed="rId5"/>
          <a:stretch>
            <a:fillRect/>
          </a:stretch>
        </p:blipFill>
        <p:spPr>
          <a:xfrm>
            <a:off x="1281589" y="4956929"/>
            <a:ext cx="552212" cy="552212"/>
          </a:xfrm>
          <a:prstGeom prst="rect">
            <a:avLst/>
          </a:prstGeom>
        </p:spPr>
      </p:pic>
      <p:sp>
        <p:nvSpPr>
          <p:cNvPr id="12" name="Text 7"/>
          <p:cNvSpPr/>
          <p:nvPr/>
        </p:nvSpPr>
        <p:spPr>
          <a:xfrm>
            <a:off x="1281589" y="5730002"/>
            <a:ext cx="3434715" cy="345043"/>
          </a:xfrm>
          <a:prstGeom prst="rect">
            <a:avLst/>
          </a:prstGeom>
          <a:noFill/>
          <a:ln/>
        </p:spPr>
        <p:txBody>
          <a:bodyPr wrap="none" rtlCol="0" anchor="t"/>
          <a:lstStyle/>
          <a:p>
            <a:pPr marL="0" indent="0" algn="l">
              <a:lnSpc>
                <a:spcPts val="2718"/>
              </a:lnSpc>
              <a:buNone/>
            </a:pPr>
            <a:r>
              <a:rPr lang="en-US" sz="2174" b="1" dirty="0">
                <a:solidFill>
                  <a:srgbClr val="746558"/>
                </a:solidFill>
                <a:latin typeface="Gelasio" pitchFamily="34" charset="0"/>
                <a:ea typeface="Gelasio" pitchFamily="34" charset="-122"/>
                <a:cs typeface="Gelasio" pitchFamily="34" charset="-120"/>
              </a:rPr>
              <a:t>Standardized Procedures</a:t>
            </a:r>
            <a:endParaRPr lang="en-US" sz="2174" dirty="0"/>
          </a:p>
        </p:txBody>
      </p:sp>
      <p:sp>
        <p:nvSpPr>
          <p:cNvPr id="13" name="Text 8"/>
          <p:cNvSpPr/>
          <p:nvPr/>
        </p:nvSpPr>
        <p:spPr>
          <a:xfrm>
            <a:off x="1281589" y="6207562"/>
            <a:ext cx="5867876" cy="1060133"/>
          </a:xfrm>
          <a:prstGeom prst="rect">
            <a:avLst/>
          </a:prstGeom>
          <a:noFill/>
          <a:ln/>
        </p:spPr>
        <p:txBody>
          <a:bodyPr wrap="square" rtlCol="0" anchor="t"/>
          <a:lstStyle/>
          <a:p>
            <a:pPr marL="0" indent="0" algn="l">
              <a:lnSpc>
                <a:spcPts val="2783"/>
              </a:lnSpc>
              <a:buNone/>
            </a:pPr>
            <a:r>
              <a:rPr lang="en-US" sz="1739" dirty="0">
                <a:solidFill>
                  <a:srgbClr val="746558"/>
                </a:solidFill>
                <a:latin typeface="Gelasio" pitchFamily="34" charset="0"/>
                <a:ea typeface="Gelasio" pitchFamily="34" charset="-122"/>
                <a:cs typeface="Gelasio" pitchFamily="34" charset="-120"/>
              </a:rPr>
              <a:t>By implementing consistent procedures across participating schools, the consortium ensures that all members adhere to best practices in regulatory compliance.</a:t>
            </a:r>
            <a:endParaRPr lang="en-US" sz="1739" dirty="0"/>
          </a:p>
        </p:txBody>
      </p:sp>
      <p:pic>
        <p:nvPicPr>
          <p:cNvPr id="14" name="Image 3" descr="preencoded.png"/>
          <p:cNvPicPr>
            <a:picLocks noChangeAspect="1"/>
          </p:cNvPicPr>
          <p:nvPr/>
        </p:nvPicPr>
        <p:blipFill>
          <a:blip r:embed="rId6"/>
          <a:stretch>
            <a:fillRect/>
          </a:stretch>
        </p:blipFill>
        <p:spPr>
          <a:xfrm>
            <a:off x="7480816" y="4956929"/>
            <a:ext cx="552212" cy="552212"/>
          </a:xfrm>
          <a:prstGeom prst="rect">
            <a:avLst/>
          </a:prstGeom>
        </p:spPr>
      </p:pic>
      <p:sp>
        <p:nvSpPr>
          <p:cNvPr id="15" name="Text 9"/>
          <p:cNvSpPr/>
          <p:nvPr/>
        </p:nvSpPr>
        <p:spPr>
          <a:xfrm>
            <a:off x="7480816" y="5730002"/>
            <a:ext cx="2761298" cy="345043"/>
          </a:xfrm>
          <a:prstGeom prst="rect">
            <a:avLst/>
          </a:prstGeom>
          <a:noFill/>
          <a:ln/>
        </p:spPr>
        <p:txBody>
          <a:bodyPr wrap="none" rtlCol="0" anchor="t"/>
          <a:lstStyle/>
          <a:p>
            <a:pPr marL="0" indent="0" algn="l">
              <a:lnSpc>
                <a:spcPts val="2718"/>
              </a:lnSpc>
              <a:buNone/>
            </a:pPr>
            <a:r>
              <a:rPr lang="en-US" sz="2174" b="1" dirty="0">
                <a:solidFill>
                  <a:srgbClr val="746558"/>
                </a:solidFill>
                <a:latin typeface="Gelasio" pitchFamily="34" charset="0"/>
                <a:ea typeface="Gelasio" pitchFamily="34" charset="-122"/>
                <a:cs typeface="Gelasio" pitchFamily="34" charset="-120"/>
              </a:rPr>
              <a:t>Policy Updates</a:t>
            </a:r>
            <a:endParaRPr lang="en-US" sz="2174" dirty="0"/>
          </a:p>
        </p:txBody>
      </p:sp>
      <p:sp>
        <p:nvSpPr>
          <p:cNvPr id="16" name="Text 10"/>
          <p:cNvSpPr/>
          <p:nvPr/>
        </p:nvSpPr>
        <p:spPr>
          <a:xfrm>
            <a:off x="7480816" y="6207562"/>
            <a:ext cx="5867995" cy="1060133"/>
          </a:xfrm>
          <a:prstGeom prst="rect">
            <a:avLst/>
          </a:prstGeom>
          <a:noFill/>
          <a:ln/>
        </p:spPr>
        <p:txBody>
          <a:bodyPr wrap="square" rtlCol="0" anchor="t"/>
          <a:lstStyle/>
          <a:p>
            <a:pPr marL="0" indent="0" algn="l">
              <a:lnSpc>
                <a:spcPts val="2783"/>
              </a:lnSpc>
              <a:buNone/>
            </a:pPr>
            <a:r>
              <a:rPr lang="en-US" sz="1739" dirty="0">
                <a:solidFill>
                  <a:srgbClr val="746558"/>
                </a:solidFill>
                <a:latin typeface="Gelasio" pitchFamily="34" charset="0"/>
                <a:ea typeface="Gelasio" pitchFamily="34" charset="-122"/>
                <a:cs typeface="Gelasio" pitchFamily="34" charset="-120"/>
              </a:rPr>
              <a:t>NYSCIRS keeps member schools informed about changes in educational policies and regulations, helping them adapt quickly to new requirements.</a:t>
            </a:r>
            <a:endParaRPr lang="en-US" sz="173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229600"/>
          </a:xfrm>
          <a:prstGeom prst="rect">
            <a:avLst/>
          </a:prstGeom>
          <a:solidFill>
            <a:srgbClr val="F9F6F0"/>
          </a:solidFill>
          <a:ln/>
        </p:spPr>
        <p:txBody>
          <a:bodyPr/>
          <a:lstStyle/>
          <a:p>
            <a:endParaRPr lang="en-US"/>
          </a:p>
        </p:txBody>
      </p:sp>
      <p:sp>
        <p:nvSpPr>
          <p:cNvPr id="4" name="Text 2"/>
          <p:cNvSpPr/>
          <p:nvPr/>
        </p:nvSpPr>
        <p:spPr>
          <a:xfrm>
            <a:off x="845225" y="669727"/>
            <a:ext cx="12939951" cy="1509236"/>
          </a:xfrm>
          <a:prstGeom prst="rect">
            <a:avLst/>
          </a:prstGeom>
          <a:noFill/>
          <a:ln/>
        </p:spPr>
        <p:txBody>
          <a:bodyPr wrap="square" rtlCol="0" anchor="t"/>
          <a:lstStyle/>
          <a:p>
            <a:pPr marL="0" indent="0">
              <a:lnSpc>
                <a:spcPts val="5943"/>
              </a:lnSpc>
              <a:buNone/>
            </a:pPr>
            <a:r>
              <a:rPr lang="en-US" sz="4754" b="1" dirty="0">
                <a:solidFill>
                  <a:srgbClr val="484237"/>
                </a:solidFill>
                <a:latin typeface="Gelasio" pitchFamily="34" charset="0"/>
                <a:ea typeface="Gelasio" pitchFamily="34" charset="-122"/>
                <a:cs typeface="Gelasio" pitchFamily="34" charset="-120"/>
              </a:rPr>
              <a:t>Financial Benefits and Resource Maximization</a:t>
            </a:r>
            <a:endParaRPr lang="en-US" sz="4754" dirty="0"/>
          </a:p>
        </p:txBody>
      </p:sp>
      <p:sp>
        <p:nvSpPr>
          <p:cNvPr id="5" name="Shape 3"/>
          <p:cNvSpPr/>
          <p:nvPr/>
        </p:nvSpPr>
        <p:spPr>
          <a:xfrm>
            <a:off x="845225" y="2541151"/>
            <a:ext cx="12939951" cy="5018723"/>
          </a:xfrm>
          <a:prstGeom prst="roundRect">
            <a:avLst>
              <a:gd name="adj" fmla="val 722"/>
            </a:avLst>
          </a:prstGeom>
          <a:noFill/>
          <a:ln w="7620">
            <a:solidFill>
              <a:srgbClr val="000000">
                <a:alpha val="8000"/>
              </a:srgbClr>
            </a:solidFill>
            <a:prstDash val="solid"/>
          </a:ln>
        </p:spPr>
        <p:txBody>
          <a:bodyPr/>
          <a:lstStyle/>
          <a:p>
            <a:endParaRPr lang="en-US"/>
          </a:p>
        </p:txBody>
      </p:sp>
      <p:sp>
        <p:nvSpPr>
          <p:cNvPr id="6" name="Shape 4"/>
          <p:cNvSpPr/>
          <p:nvPr/>
        </p:nvSpPr>
        <p:spPr>
          <a:xfrm>
            <a:off x="852845" y="2548771"/>
            <a:ext cx="12923401" cy="691515"/>
          </a:xfrm>
          <a:prstGeom prst="rect">
            <a:avLst/>
          </a:prstGeom>
          <a:solidFill>
            <a:srgbClr val="FFFFFF">
              <a:alpha val="4000"/>
            </a:srgbClr>
          </a:solidFill>
          <a:ln/>
        </p:spPr>
        <p:txBody>
          <a:bodyPr/>
          <a:lstStyle/>
          <a:p>
            <a:endParaRPr lang="en-US"/>
          </a:p>
        </p:txBody>
      </p:sp>
      <p:sp>
        <p:nvSpPr>
          <p:cNvPr id="7" name="Text 5"/>
          <p:cNvSpPr/>
          <p:nvPr/>
        </p:nvSpPr>
        <p:spPr>
          <a:xfrm>
            <a:off x="1095732" y="2701290"/>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Benefit</a:t>
            </a:r>
            <a:endParaRPr lang="en-US" sz="1902" dirty="0"/>
          </a:p>
        </p:txBody>
      </p:sp>
      <p:sp>
        <p:nvSpPr>
          <p:cNvPr id="8" name="Text 6"/>
          <p:cNvSpPr/>
          <p:nvPr/>
        </p:nvSpPr>
        <p:spPr>
          <a:xfrm>
            <a:off x="5406866" y="2701290"/>
            <a:ext cx="381678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Description</a:t>
            </a:r>
            <a:endParaRPr lang="en-US" sz="1902" dirty="0"/>
          </a:p>
        </p:txBody>
      </p:sp>
      <p:sp>
        <p:nvSpPr>
          <p:cNvPr id="9" name="Text 7"/>
          <p:cNvSpPr/>
          <p:nvPr/>
        </p:nvSpPr>
        <p:spPr>
          <a:xfrm>
            <a:off x="9714190" y="2701290"/>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Impact</a:t>
            </a:r>
            <a:endParaRPr lang="en-US" sz="1902" dirty="0"/>
          </a:p>
        </p:txBody>
      </p:sp>
      <p:sp>
        <p:nvSpPr>
          <p:cNvPr id="10" name="Shape 8"/>
          <p:cNvSpPr/>
          <p:nvPr/>
        </p:nvSpPr>
        <p:spPr>
          <a:xfrm>
            <a:off x="852845" y="3240286"/>
            <a:ext cx="12923401" cy="1077992"/>
          </a:xfrm>
          <a:prstGeom prst="rect">
            <a:avLst/>
          </a:prstGeom>
          <a:solidFill>
            <a:srgbClr val="000000">
              <a:alpha val="4000"/>
            </a:srgbClr>
          </a:solidFill>
          <a:ln/>
        </p:spPr>
        <p:txBody>
          <a:bodyPr/>
          <a:lstStyle/>
          <a:p>
            <a:endParaRPr lang="en-US"/>
          </a:p>
        </p:txBody>
      </p:sp>
      <p:sp>
        <p:nvSpPr>
          <p:cNvPr id="11" name="Text 9"/>
          <p:cNvSpPr/>
          <p:nvPr/>
        </p:nvSpPr>
        <p:spPr>
          <a:xfrm>
            <a:off x="1095732" y="3392805"/>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Volume Purchasing</a:t>
            </a:r>
            <a:endParaRPr lang="en-US" sz="1902" dirty="0"/>
          </a:p>
        </p:txBody>
      </p:sp>
      <p:sp>
        <p:nvSpPr>
          <p:cNvPr id="12" name="Text 10"/>
          <p:cNvSpPr/>
          <p:nvPr/>
        </p:nvSpPr>
        <p:spPr>
          <a:xfrm>
            <a:off x="5406866" y="3392805"/>
            <a:ext cx="381678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Collective buying power for materials and services</a:t>
            </a:r>
            <a:endParaRPr lang="en-US" sz="1902" dirty="0"/>
          </a:p>
        </p:txBody>
      </p:sp>
      <p:sp>
        <p:nvSpPr>
          <p:cNvPr id="13" name="Text 11"/>
          <p:cNvSpPr/>
          <p:nvPr/>
        </p:nvSpPr>
        <p:spPr>
          <a:xfrm>
            <a:off x="9714190" y="3392805"/>
            <a:ext cx="382059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Cost savings, access to premium resources</a:t>
            </a:r>
            <a:endParaRPr lang="en-US" sz="1902" dirty="0"/>
          </a:p>
        </p:txBody>
      </p:sp>
      <p:sp>
        <p:nvSpPr>
          <p:cNvPr id="14" name="Shape 12"/>
          <p:cNvSpPr/>
          <p:nvPr/>
        </p:nvSpPr>
        <p:spPr>
          <a:xfrm>
            <a:off x="852845" y="4318278"/>
            <a:ext cx="12923401" cy="1077992"/>
          </a:xfrm>
          <a:prstGeom prst="rect">
            <a:avLst/>
          </a:prstGeom>
          <a:solidFill>
            <a:srgbClr val="FFFFFF">
              <a:alpha val="4000"/>
            </a:srgbClr>
          </a:solidFill>
          <a:ln/>
        </p:spPr>
        <p:txBody>
          <a:bodyPr/>
          <a:lstStyle/>
          <a:p>
            <a:endParaRPr lang="en-US"/>
          </a:p>
        </p:txBody>
      </p:sp>
      <p:sp>
        <p:nvSpPr>
          <p:cNvPr id="15" name="Text 13"/>
          <p:cNvSpPr/>
          <p:nvPr/>
        </p:nvSpPr>
        <p:spPr>
          <a:xfrm>
            <a:off x="1095732" y="4470797"/>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Fund Pooling</a:t>
            </a:r>
            <a:endParaRPr lang="en-US" sz="1902" dirty="0"/>
          </a:p>
        </p:txBody>
      </p:sp>
      <p:sp>
        <p:nvSpPr>
          <p:cNvPr id="16" name="Text 14"/>
          <p:cNvSpPr/>
          <p:nvPr/>
        </p:nvSpPr>
        <p:spPr>
          <a:xfrm>
            <a:off x="5406866" y="4470797"/>
            <a:ext cx="381678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Combining resources for shared services</a:t>
            </a:r>
            <a:endParaRPr lang="en-US" sz="1902" dirty="0"/>
          </a:p>
        </p:txBody>
      </p:sp>
      <p:sp>
        <p:nvSpPr>
          <p:cNvPr id="17" name="Text 15"/>
          <p:cNvSpPr/>
          <p:nvPr/>
        </p:nvSpPr>
        <p:spPr>
          <a:xfrm>
            <a:off x="9714190" y="4470797"/>
            <a:ext cx="382059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Enhanced program offerings, improved resource allocation</a:t>
            </a:r>
            <a:endParaRPr lang="en-US" sz="1902" dirty="0"/>
          </a:p>
        </p:txBody>
      </p:sp>
      <p:sp>
        <p:nvSpPr>
          <p:cNvPr id="18" name="Shape 16"/>
          <p:cNvSpPr/>
          <p:nvPr/>
        </p:nvSpPr>
        <p:spPr>
          <a:xfrm>
            <a:off x="852845" y="5396270"/>
            <a:ext cx="12923401" cy="1077992"/>
          </a:xfrm>
          <a:prstGeom prst="rect">
            <a:avLst/>
          </a:prstGeom>
          <a:solidFill>
            <a:srgbClr val="000000">
              <a:alpha val="4000"/>
            </a:srgbClr>
          </a:solidFill>
          <a:ln/>
        </p:spPr>
        <p:txBody>
          <a:bodyPr/>
          <a:lstStyle/>
          <a:p>
            <a:endParaRPr lang="en-US"/>
          </a:p>
        </p:txBody>
      </p:sp>
      <p:sp>
        <p:nvSpPr>
          <p:cNvPr id="19" name="Text 17"/>
          <p:cNvSpPr/>
          <p:nvPr/>
        </p:nvSpPr>
        <p:spPr>
          <a:xfrm>
            <a:off x="1095732" y="5548789"/>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Efficient Use of Small Funds</a:t>
            </a:r>
            <a:endParaRPr lang="en-US" sz="1902" dirty="0"/>
          </a:p>
        </p:txBody>
      </p:sp>
      <p:sp>
        <p:nvSpPr>
          <p:cNvPr id="20" name="Text 18"/>
          <p:cNvSpPr/>
          <p:nvPr/>
        </p:nvSpPr>
        <p:spPr>
          <a:xfrm>
            <a:off x="5406866" y="5548789"/>
            <a:ext cx="381678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Aggregating small amounts from multiple districts</a:t>
            </a:r>
            <a:endParaRPr lang="en-US" sz="1902" dirty="0"/>
          </a:p>
        </p:txBody>
      </p:sp>
      <p:sp>
        <p:nvSpPr>
          <p:cNvPr id="21" name="Text 19"/>
          <p:cNvSpPr/>
          <p:nvPr/>
        </p:nvSpPr>
        <p:spPr>
          <a:xfrm>
            <a:off x="9714190" y="5548789"/>
            <a:ext cx="382059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Maximizing the value of all available funding</a:t>
            </a:r>
            <a:endParaRPr lang="en-US" sz="1902" dirty="0"/>
          </a:p>
        </p:txBody>
      </p:sp>
      <p:sp>
        <p:nvSpPr>
          <p:cNvPr id="22" name="Shape 20"/>
          <p:cNvSpPr/>
          <p:nvPr/>
        </p:nvSpPr>
        <p:spPr>
          <a:xfrm>
            <a:off x="852845" y="6474262"/>
            <a:ext cx="12923401" cy="1077992"/>
          </a:xfrm>
          <a:prstGeom prst="rect">
            <a:avLst/>
          </a:prstGeom>
          <a:solidFill>
            <a:srgbClr val="FFFFFF">
              <a:alpha val="4000"/>
            </a:srgbClr>
          </a:solidFill>
          <a:ln/>
        </p:spPr>
        <p:txBody>
          <a:bodyPr/>
          <a:lstStyle/>
          <a:p>
            <a:endParaRPr lang="en-US"/>
          </a:p>
        </p:txBody>
      </p:sp>
      <p:sp>
        <p:nvSpPr>
          <p:cNvPr id="23" name="Text 21"/>
          <p:cNvSpPr/>
          <p:nvPr/>
        </p:nvSpPr>
        <p:spPr>
          <a:xfrm>
            <a:off x="1095732" y="6626781"/>
            <a:ext cx="3820597" cy="386477"/>
          </a:xfrm>
          <a:prstGeom prst="rect">
            <a:avLst/>
          </a:prstGeom>
          <a:noFill/>
          <a:ln/>
        </p:spPr>
        <p:txBody>
          <a:bodyPr wrap="non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Direct Reimbursement</a:t>
            </a:r>
            <a:endParaRPr lang="en-US" sz="1902" dirty="0"/>
          </a:p>
        </p:txBody>
      </p:sp>
      <p:sp>
        <p:nvSpPr>
          <p:cNvPr id="24" name="Text 22"/>
          <p:cNvSpPr/>
          <p:nvPr/>
        </p:nvSpPr>
        <p:spPr>
          <a:xfrm>
            <a:off x="5406866" y="6626781"/>
            <a:ext cx="381678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NYSCIRS can reimburse schools directly</a:t>
            </a:r>
            <a:endParaRPr lang="en-US" sz="1902" dirty="0"/>
          </a:p>
        </p:txBody>
      </p:sp>
      <p:sp>
        <p:nvSpPr>
          <p:cNvPr id="25" name="Text 23"/>
          <p:cNvSpPr/>
          <p:nvPr/>
        </p:nvSpPr>
        <p:spPr>
          <a:xfrm>
            <a:off x="9714190" y="6626781"/>
            <a:ext cx="3820597" cy="772954"/>
          </a:xfrm>
          <a:prstGeom prst="rect">
            <a:avLst/>
          </a:prstGeom>
          <a:noFill/>
          <a:ln/>
        </p:spPr>
        <p:txBody>
          <a:bodyPr wrap="square" rtlCol="0" anchor="t"/>
          <a:lstStyle/>
          <a:p>
            <a:pPr marL="0" indent="0">
              <a:lnSpc>
                <a:spcPts val="3043"/>
              </a:lnSpc>
              <a:buNone/>
            </a:pPr>
            <a:r>
              <a:rPr lang="en-US" sz="1902" dirty="0">
                <a:solidFill>
                  <a:srgbClr val="746558"/>
                </a:solidFill>
                <a:latin typeface="Gelasio" pitchFamily="34" charset="0"/>
                <a:ea typeface="Gelasio" pitchFamily="34" charset="-122"/>
                <a:cs typeface="Gelasio" pitchFamily="34" charset="-120"/>
              </a:rPr>
              <a:t>Faster, more flexible financial processes</a:t>
            </a:r>
            <a:endParaRPr lang="en-US" sz="190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txBody>
          <a:bodyPr/>
          <a:lstStyle/>
          <a:p>
            <a:endParaRPr lang="en-US"/>
          </a:p>
        </p:txBody>
      </p:sp>
      <p:sp>
        <p:nvSpPr>
          <p:cNvPr id="3" name="Shape 1"/>
          <p:cNvSpPr/>
          <p:nvPr/>
        </p:nvSpPr>
        <p:spPr>
          <a:xfrm>
            <a:off x="0" y="0"/>
            <a:ext cx="14630400" cy="8484751"/>
          </a:xfrm>
          <a:prstGeom prst="rect">
            <a:avLst/>
          </a:prstGeom>
          <a:solidFill>
            <a:srgbClr val="F9F6F0"/>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5486400" cy="8484751"/>
          </a:xfrm>
          <a:prstGeom prst="rect">
            <a:avLst/>
          </a:prstGeom>
        </p:spPr>
      </p:pic>
      <p:sp>
        <p:nvSpPr>
          <p:cNvPr id="5"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dirty="0">
                <a:solidFill>
                  <a:srgbClr val="484237"/>
                </a:solidFill>
                <a:latin typeface="Gelasio" pitchFamily="34" charset="0"/>
                <a:ea typeface="Gelasio" pitchFamily="34" charset="-122"/>
                <a:cs typeface="Gelasio" pitchFamily="34" charset="-120"/>
              </a:rPr>
              <a:t>Implementing the Consortium Model: Paperwork</a:t>
            </a:r>
            <a:endParaRPr lang="en-US" sz="3402" dirty="0"/>
          </a:p>
        </p:txBody>
      </p:sp>
      <p:pic>
        <p:nvPicPr>
          <p:cNvPr id="6" name="Image 1" descr="preencoded.png"/>
          <p:cNvPicPr>
            <a:picLocks noChangeAspect="1"/>
          </p:cNvPicPr>
          <p:nvPr/>
        </p:nvPicPr>
        <p:blipFill>
          <a:blip r:embed="rId4"/>
          <a:stretch>
            <a:fillRect/>
          </a:stretch>
        </p:blipFill>
        <p:spPr>
          <a:xfrm>
            <a:off x="6091238" y="1814513"/>
            <a:ext cx="864037" cy="1548765"/>
          </a:xfrm>
          <a:prstGeom prst="rect">
            <a:avLst/>
          </a:prstGeom>
        </p:spPr>
      </p:pic>
      <p:sp>
        <p:nvSpPr>
          <p:cNvPr id="7" name="Text 3"/>
          <p:cNvSpPr/>
          <p:nvPr/>
        </p:nvSpPr>
        <p:spPr>
          <a:xfrm>
            <a:off x="7214473" y="1987272"/>
            <a:ext cx="2160270" cy="269915"/>
          </a:xfrm>
          <a:prstGeom prst="rect">
            <a:avLst/>
          </a:prstGeom>
          <a:noFill/>
          <a:ln/>
        </p:spPr>
        <p:txBody>
          <a:bodyPr wrap="none" rtlCol="0" anchor="t"/>
          <a:lstStyle/>
          <a:p>
            <a:pPr marL="0" indent="0" algn="l">
              <a:lnSpc>
                <a:spcPts val="2126"/>
              </a:lnSpc>
              <a:buNone/>
            </a:pPr>
            <a:r>
              <a:rPr lang="en-US" sz="1701" b="1" dirty="0">
                <a:solidFill>
                  <a:srgbClr val="746558"/>
                </a:solidFill>
                <a:latin typeface="Gelasio" pitchFamily="34" charset="0"/>
                <a:ea typeface="Gelasio" pitchFamily="34" charset="-122"/>
                <a:cs typeface="Gelasio" pitchFamily="34" charset="-120"/>
              </a:rPr>
              <a:t>Intent to Participate</a:t>
            </a:r>
            <a:endParaRPr lang="en-US" sz="1701" dirty="0"/>
          </a:p>
        </p:txBody>
      </p:sp>
      <p:sp>
        <p:nvSpPr>
          <p:cNvPr id="8" name="Text 4"/>
          <p:cNvSpPr/>
          <p:nvPr/>
        </p:nvSpPr>
        <p:spPr>
          <a:xfrm>
            <a:off x="7214473" y="2360771"/>
            <a:ext cx="6811089" cy="829747"/>
          </a:xfrm>
          <a:prstGeom prst="rect">
            <a:avLst/>
          </a:prstGeom>
          <a:noFill/>
          <a:ln/>
        </p:spPr>
        <p:txBody>
          <a:bodyPr wrap="square" rtlCol="0" anchor="t"/>
          <a:lstStyle/>
          <a:p>
            <a:pPr marL="0" indent="0" algn="l">
              <a:lnSpc>
                <a:spcPts val="2177"/>
              </a:lnSpc>
              <a:buNone/>
            </a:pPr>
            <a:r>
              <a:rPr lang="en-US" sz="1361" dirty="0">
                <a:solidFill>
                  <a:srgbClr val="746558"/>
                </a:solidFill>
                <a:latin typeface="Gelasio" pitchFamily="34" charset="0"/>
                <a:ea typeface="Gelasio" pitchFamily="34" charset="-122"/>
                <a:cs typeface="Gelasio" pitchFamily="34" charset="-120"/>
              </a:rPr>
              <a:t>Schools express their interest in joining the consortium by submitting an Intent to Participate form to their Diocese, initiating the process of collaborative resource management.</a:t>
            </a:r>
            <a:endParaRPr lang="en-US" sz="1361" dirty="0"/>
          </a:p>
        </p:txBody>
      </p:sp>
      <p:pic>
        <p:nvPicPr>
          <p:cNvPr id="9" name="Image 2" descr="preencoded.png"/>
          <p:cNvPicPr>
            <a:picLocks noChangeAspect="1"/>
          </p:cNvPicPr>
          <p:nvPr/>
        </p:nvPicPr>
        <p:blipFill>
          <a:blip r:embed="rId5"/>
          <a:stretch>
            <a:fillRect/>
          </a:stretch>
        </p:blipFill>
        <p:spPr>
          <a:xfrm>
            <a:off x="6091238" y="3363278"/>
            <a:ext cx="864037" cy="1548765"/>
          </a:xfrm>
          <a:prstGeom prst="rect">
            <a:avLst/>
          </a:prstGeom>
        </p:spPr>
      </p:pic>
      <p:sp>
        <p:nvSpPr>
          <p:cNvPr id="10" name="Text 5"/>
          <p:cNvSpPr/>
          <p:nvPr/>
        </p:nvSpPr>
        <p:spPr>
          <a:xfrm>
            <a:off x="7214473" y="3536037"/>
            <a:ext cx="2160270" cy="269915"/>
          </a:xfrm>
          <a:prstGeom prst="rect">
            <a:avLst/>
          </a:prstGeom>
          <a:noFill/>
          <a:ln/>
        </p:spPr>
        <p:txBody>
          <a:bodyPr wrap="none" rtlCol="0" anchor="t"/>
          <a:lstStyle/>
          <a:p>
            <a:pPr marL="0" indent="0" algn="l">
              <a:lnSpc>
                <a:spcPts val="2126"/>
              </a:lnSpc>
              <a:buNone/>
            </a:pPr>
            <a:r>
              <a:rPr lang="en-US" sz="1701" b="1" dirty="0">
                <a:solidFill>
                  <a:srgbClr val="746558"/>
                </a:solidFill>
                <a:latin typeface="Gelasio" pitchFamily="34" charset="0"/>
                <a:ea typeface="Gelasio" pitchFamily="34" charset="-122"/>
                <a:cs typeface="Gelasio" pitchFamily="34" charset="-120"/>
              </a:rPr>
              <a:t>Purchase Orders</a:t>
            </a:r>
            <a:endParaRPr lang="en-US" sz="1701" dirty="0"/>
          </a:p>
        </p:txBody>
      </p:sp>
      <p:sp>
        <p:nvSpPr>
          <p:cNvPr id="11" name="Text 6"/>
          <p:cNvSpPr/>
          <p:nvPr/>
        </p:nvSpPr>
        <p:spPr>
          <a:xfrm>
            <a:off x="7214473" y="3909536"/>
            <a:ext cx="6811089" cy="829747"/>
          </a:xfrm>
          <a:prstGeom prst="rect">
            <a:avLst/>
          </a:prstGeom>
          <a:noFill/>
          <a:ln/>
        </p:spPr>
        <p:txBody>
          <a:bodyPr wrap="square" rtlCol="0" anchor="t"/>
          <a:lstStyle/>
          <a:p>
            <a:pPr marL="0" indent="0" algn="l">
              <a:lnSpc>
                <a:spcPts val="2177"/>
              </a:lnSpc>
              <a:buNone/>
            </a:pPr>
            <a:r>
              <a:rPr lang="en-US" sz="1361" dirty="0">
                <a:solidFill>
                  <a:srgbClr val="746558"/>
                </a:solidFill>
                <a:latin typeface="Gelasio" pitchFamily="34" charset="0"/>
                <a:ea typeface="Gelasio" pitchFamily="34" charset="-122"/>
                <a:cs typeface="Gelasio" pitchFamily="34" charset="-120"/>
              </a:rPr>
              <a:t>Instead of working with individual public school districts, Catholic schools now submit purchase orders directly to their Diocese, streamlining the procurement process for educational resources and services.</a:t>
            </a:r>
            <a:endParaRPr lang="en-US" sz="1361" dirty="0"/>
          </a:p>
        </p:txBody>
      </p:sp>
      <p:pic>
        <p:nvPicPr>
          <p:cNvPr id="12" name="Image 3" descr="preencoded.png"/>
          <p:cNvPicPr>
            <a:picLocks noChangeAspect="1"/>
          </p:cNvPicPr>
          <p:nvPr/>
        </p:nvPicPr>
        <p:blipFill>
          <a:blip r:embed="rId6"/>
          <a:stretch>
            <a:fillRect/>
          </a:stretch>
        </p:blipFill>
        <p:spPr>
          <a:xfrm>
            <a:off x="6091238" y="4912043"/>
            <a:ext cx="864037" cy="1548765"/>
          </a:xfrm>
          <a:prstGeom prst="rect">
            <a:avLst/>
          </a:prstGeom>
        </p:spPr>
      </p:pic>
      <p:sp>
        <p:nvSpPr>
          <p:cNvPr id="13" name="Text 7"/>
          <p:cNvSpPr/>
          <p:nvPr/>
        </p:nvSpPr>
        <p:spPr>
          <a:xfrm>
            <a:off x="7214473" y="5084802"/>
            <a:ext cx="2225278" cy="269915"/>
          </a:xfrm>
          <a:prstGeom prst="rect">
            <a:avLst/>
          </a:prstGeom>
          <a:noFill/>
          <a:ln/>
        </p:spPr>
        <p:txBody>
          <a:bodyPr wrap="none" rtlCol="0" anchor="t"/>
          <a:lstStyle/>
          <a:p>
            <a:pPr marL="0" indent="0" algn="l">
              <a:lnSpc>
                <a:spcPts val="2126"/>
              </a:lnSpc>
              <a:buNone/>
            </a:pPr>
            <a:r>
              <a:rPr lang="en-US" sz="1701" b="1" dirty="0">
                <a:solidFill>
                  <a:srgbClr val="746558"/>
                </a:solidFill>
                <a:latin typeface="Gelasio" pitchFamily="34" charset="0"/>
                <a:ea typeface="Gelasio" pitchFamily="34" charset="-122"/>
                <a:cs typeface="Gelasio" pitchFamily="34" charset="-120"/>
              </a:rPr>
              <a:t>Request for Payment</a:t>
            </a:r>
            <a:endParaRPr lang="en-US" sz="1701" dirty="0"/>
          </a:p>
        </p:txBody>
      </p:sp>
      <p:sp>
        <p:nvSpPr>
          <p:cNvPr id="14" name="Text 8"/>
          <p:cNvSpPr/>
          <p:nvPr/>
        </p:nvSpPr>
        <p:spPr>
          <a:xfrm>
            <a:off x="7214473" y="5458301"/>
            <a:ext cx="6811089" cy="829747"/>
          </a:xfrm>
          <a:prstGeom prst="rect">
            <a:avLst/>
          </a:prstGeom>
          <a:noFill/>
          <a:ln/>
        </p:spPr>
        <p:txBody>
          <a:bodyPr wrap="square" rtlCol="0" anchor="t"/>
          <a:lstStyle/>
          <a:p>
            <a:pPr marL="0" indent="0" algn="l">
              <a:lnSpc>
                <a:spcPts val="2177"/>
              </a:lnSpc>
              <a:buNone/>
            </a:pPr>
            <a:r>
              <a:rPr lang="en-US" sz="1361" dirty="0">
                <a:solidFill>
                  <a:srgbClr val="746558"/>
                </a:solidFill>
                <a:latin typeface="Gelasio" pitchFamily="34" charset="0"/>
                <a:ea typeface="Gelasio" pitchFamily="34" charset="-122"/>
                <a:cs typeface="Gelasio" pitchFamily="34" charset="-120"/>
              </a:rPr>
              <a:t>The final step in the new process involves schools submitting requests for payment to the Diocese, which then coordinates with NYSCIRS to ensure timely and accurate disbursement of funds.</a:t>
            </a:r>
            <a:endParaRPr lang="en-US" sz="1361" dirty="0"/>
          </a:p>
        </p:txBody>
      </p:sp>
      <p:pic>
        <p:nvPicPr>
          <p:cNvPr id="15" name="Image 4" descr="preencoded.png"/>
          <p:cNvPicPr>
            <a:picLocks noChangeAspect="1"/>
          </p:cNvPicPr>
          <p:nvPr/>
        </p:nvPicPr>
        <p:blipFill>
          <a:blip r:embed="rId7"/>
          <a:stretch>
            <a:fillRect/>
          </a:stretch>
        </p:blipFill>
        <p:spPr>
          <a:xfrm>
            <a:off x="6091238" y="6460807"/>
            <a:ext cx="864037" cy="1548765"/>
          </a:xfrm>
          <a:prstGeom prst="rect">
            <a:avLst/>
          </a:prstGeom>
        </p:spPr>
      </p:pic>
      <p:sp>
        <p:nvSpPr>
          <p:cNvPr id="16" name="Text 9"/>
          <p:cNvSpPr/>
          <p:nvPr/>
        </p:nvSpPr>
        <p:spPr>
          <a:xfrm>
            <a:off x="7214473" y="6633567"/>
            <a:ext cx="2419707" cy="269915"/>
          </a:xfrm>
          <a:prstGeom prst="rect">
            <a:avLst/>
          </a:prstGeom>
          <a:noFill/>
          <a:ln/>
        </p:spPr>
        <p:txBody>
          <a:bodyPr wrap="none" rtlCol="0" anchor="t"/>
          <a:lstStyle/>
          <a:p>
            <a:pPr marL="0" indent="0" algn="l">
              <a:lnSpc>
                <a:spcPts val="2126"/>
              </a:lnSpc>
              <a:buNone/>
            </a:pPr>
            <a:r>
              <a:rPr lang="en-US" sz="1701" b="1" dirty="0">
                <a:solidFill>
                  <a:srgbClr val="746558"/>
                </a:solidFill>
                <a:latin typeface="Gelasio" pitchFamily="34" charset="0"/>
                <a:ea typeface="Gelasio" pitchFamily="34" charset="-122"/>
                <a:cs typeface="Gelasio" pitchFamily="34" charset="-120"/>
              </a:rPr>
              <a:t>Ongoing Collaboration</a:t>
            </a:r>
            <a:endParaRPr lang="en-US" sz="1701" dirty="0"/>
          </a:p>
        </p:txBody>
      </p:sp>
      <p:sp>
        <p:nvSpPr>
          <p:cNvPr id="17" name="Text 10"/>
          <p:cNvSpPr/>
          <p:nvPr/>
        </p:nvSpPr>
        <p:spPr>
          <a:xfrm>
            <a:off x="7214473" y="7007066"/>
            <a:ext cx="6811089" cy="829747"/>
          </a:xfrm>
          <a:prstGeom prst="rect">
            <a:avLst/>
          </a:prstGeom>
          <a:noFill/>
          <a:ln/>
        </p:spPr>
        <p:txBody>
          <a:bodyPr wrap="square" rtlCol="0" anchor="t"/>
          <a:lstStyle/>
          <a:p>
            <a:pPr marL="0" indent="0" algn="l">
              <a:lnSpc>
                <a:spcPts val="2177"/>
              </a:lnSpc>
              <a:buNone/>
            </a:pPr>
            <a:r>
              <a:rPr lang="en-US" sz="1361" dirty="0">
                <a:solidFill>
                  <a:srgbClr val="746558"/>
                </a:solidFill>
                <a:latin typeface="Gelasio" pitchFamily="34" charset="0"/>
                <a:ea typeface="Gelasio" pitchFamily="34" charset="-122"/>
                <a:cs typeface="Gelasio" pitchFamily="34" charset="-120"/>
              </a:rPr>
              <a:t>Throughout the year, schools continue to work closely with their Diocese and NYSCIRS to maximize the benefits of the consortium, adjusting plans as needed and sharing best practices.</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505</TotalTime>
  <Words>824</Words>
  <Application>Microsoft Office PowerPoint</Application>
  <PresentationFormat>Custom</PresentationFormat>
  <Paragraphs>89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Gelasio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Carol Hayes</cp:lastModifiedBy>
  <cp:revision>3</cp:revision>
  <dcterms:created xsi:type="dcterms:W3CDTF">2024-08-13T15:35:21Z</dcterms:created>
  <dcterms:modified xsi:type="dcterms:W3CDTF">2024-08-25T17:51:26Z</dcterms:modified>
</cp:coreProperties>
</file>